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01"/>
  </p:notesMasterIdLst>
  <p:sldIdLst>
    <p:sldId id="256" r:id="rId2"/>
    <p:sldId id="322" r:id="rId3"/>
    <p:sldId id="510" r:id="rId4"/>
    <p:sldId id="526" r:id="rId5"/>
    <p:sldId id="527" r:id="rId6"/>
    <p:sldId id="553" r:id="rId7"/>
    <p:sldId id="552" r:id="rId8"/>
    <p:sldId id="559" r:id="rId9"/>
    <p:sldId id="528" r:id="rId10"/>
    <p:sldId id="554" r:id="rId11"/>
    <p:sldId id="555" r:id="rId12"/>
    <p:sldId id="556" r:id="rId13"/>
    <p:sldId id="560" r:id="rId14"/>
    <p:sldId id="557" r:id="rId15"/>
    <p:sldId id="561" r:id="rId16"/>
    <p:sldId id="558" r:id="rId17"/>
    <p:sldId id="529" r:id="rId18"/>
    <p:sldId id="562" r:id="rId19"/>
    <p:sldId id="563" r:id="rId20"/>
    <p:sldId id="564" r:id="rId21"/>
    <p:sldId id="565" r:id="rId22"/>
    <p:sldId id="566" r:id="rId23"/>
    <p:sldId id="567" r:id="rId24"/>
    <p:sldId id="568" r:id="rId25"/>
    <p:sldId id="569" r:id="rId26"/>
    <p:sldId id="570" r:id="rId27"/>
    <p:sldId id="572" r:id="rId28"/>
    <p:sldId id="571" r:id="rId29"/>
    <p:sldId id="573" r:id="rId30"/>
    <p:sldId id="574" r:id="rId31"/>
    <p:sldId id="575" r:id="rId32"/>
    <p:sldId id="520" r:id="rId33"/>
    <p:sldId id="530" r:id="rId34"/>
    <p:sldId id="531" r:id="rId35"/>
    <p:sldId id="532" r:id="rId36"/>
    <p:sldId id="533" r:id="rId37"/>
    <p:sldId id="534" r:id="rId38"/>
    <p:sldId id="522" r:id="rId39"/>
    <p:sldId id="535" r:id="rId40"/>
    <p:sldId id="590" r:id="rId41"/>
    <p:sldId id="576" r:id="rId42"/>
    <p:sldId id="578" r:id="rId43"/>
    <p:sldId id="579" r:id="rId44"/>
    <p:sldId id="580" r:id="rId45"/>
    <p:sldId id="582" r:id="rId46"/>
    <p:sldId id="581" r:id="rId47"/>
    <p:sldId id="583" r:id="rId48"/>
    <p:sldId id="577" r:id="rId49"/>
    <p:sldId id="584" r:id="rId50"/>
    <p:sldId id="586" r:id="rId51"/>
    <p:sldId id="585" r:id="rId52"/>
    <p:sldId id="587" r:id="rId53"/>
    <p:sldId id="588" r:id="rId54"/>
    <p:sldId id="589" r:id="rId55"/>
    <p:sldId id="536" r:id="rId56"/>
    <p:sldId id="537" r:id="rId57"/>
    <p:sldId id="538" r:id="rId58"/>
    <p:sldId id="539" r:id="rId59"/>
    <p:sldId id="540" r:id="rId60"/>
    <p:sldId id="541" r:id="rId61"/>
    <p:sldId id="542" r:id="rId62"/>
    <p:sldId id="543" r:id="rId63"/>
    <p:sldId id="544" r:id="rId64"/>
    <p:sldId id="545" r:id="rId65"/>
    <p:sldId id="523" r:id="rId66"/>
    <p:sldId id="546" r:id="rId67"/>
    <p:sldId id="591" r:id="rId68"/>
    <p:sldId id="593" r:id="rId69"/>
    <p:sldId id="594" r:id="rId70"/>
    <p:sldId id="595" r:id="rId71"/>
    <p:sldId id="596" r:id="rId72"/>
    <p:sldId id="597" r:id="rId73"/>
    <p:sldId id="598" r:id="rId74"/>
    <p:sldId id="592" r:id="rId75"/>
    <p:sldId id="547" r:id="rId76"/>
    <p:sldId id="599" r:id="rId77"/>
    <p:sldId id="549" r:id="rId78"/>
    <p:sldId id="550" r:id="rId79"/>
    <p:sldId id="524" r:id="rId80"/>
    <p:sldId id="551" r:id="rId81"/>
    <p:sldId id="600" r:id="rId82"/>
    <p:sldId id="601" r:id="rId83"/>
    <p:sldId id="602" r:id="rId84"/>
    <p:sldId id="606" r:id="rId85"/>
    <p:sldId id="609" r:id="rId86"/>
    <p:sldId id="603" r:id="rId87"/>
    <p:sldId id="604" r:id="rId88"/>
    <p:sldId id="605" r:id="rId89"/>
    <p:sldId id="610" r:id="rId90"/>
    <p:sldId id="611" r:id="rId91"/>
    <p:sldId id="612" r:id="rId92"/>
    <p:sldId id="613" r:id="rId93"/>
    <p:sldId id="614" r:id="rId94"/>
    <p:sldId id="615" r:id="rId95"/>
    <p:sldId id="607" r:id="rId96"/>
    <p:sldId id="608" r:id="rId97"/>
    <p:sldId id="525" r:id="rId98"/>
    <p:sldId id="379" r:id="rId99"/>
    <p:sldId id="273"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4" autoAdjust="0"/>
    <p:restoredTop sz="89053" autoAdjust="0"/>
  </p:normalViewPr>
  <p:slideViewPr>
    <p:cSldViewPr snapToGrid="0">
      <p:cViewPr varScale="1">
        <p:scale>
          <a:sx n="66" d="100"/>
          <a:sy n="66" d="100"/>
        </p:scale>
        <p:origin x="90"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7A194-1088-44B4-89F9-5A01B5BAA749}" type="datetimeFigureOut">
              <a:rPr lang="en-US" smtClean="0"/>
              <a:t>9/28/2017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3BA-A75F-4A68-A366-A3734DE6135E}" type="slidenum">
              <a:rPr lang="en-US" smtClean="0"/>
              <a:t>‹#›</a:t>
            </a:fld>
            <a:endParaRPr lang="en-US"/>
          </a:p>
        </p:txBody>
      </p:sp>
    </p:spTree>
    <p:extLst>
      <p:ext uri="{BB962C8B-B14F-4D97-AF65-F5344CB8AC3E}">
        <p14:creationId xmlns:p14="http://schemas.microsoft.com/office/powerpoint/2010/main" val="214682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19300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322499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27020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80348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189000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9/28/2017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962588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9E20D47-8950-4345-B591-B1A084BE3FF9}" type="datetimeFigureOut">
              <a:rPr lang="en-US" smtClean="0"/>
              <a:t>9/28/2017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34116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780847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9E20D47-8950-4345-B591-B1A084BE3FF9}" type="datetimeFigureOut">
              <a:rPr lang="en-US" smtClean="0"/>
              <a:t>9/28/2017</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36372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E20D47-8950-4345-B591-B1A084BE3FF9}"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7400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E20D47-8950-4345-B591-B1A084BE3FF9}"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90317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E20D47-8950-4345-B591-B1A084BE3FF9}"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369960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9E20D47-8950-4345-B591-B1A084BE3FF9}" type="datetimeFigureOut">
              <a:rPr lang="en-US" smtClean="0"/>
              <a:t>9/28/2017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46387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9E20D47-8950-4345-B591-B1A084BE3FF9}" type="datetimeFigureOut">
              <a:rPr lang="en-US" smtClean="0"/>
              <a:t>9/28/2017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287142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9E20D47-8950-4345-B591-B1A084BE3FF9}" type="datetimeFigureOut">
              <a:rPr lang="en-US" smtClean="0"/>
              <a:t>9/28/2017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84877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91015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20D47-8950-4345-B591-B1A084BE3FF9}"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8B1B4-76D7-4D05-B4C3-FF1900C67867}" type="slidenum">
              <a:rPr lang="en-US" smtClean="0"/>
              <a:t>‹#›</a:t>
            </a:fld>
            <a:endParaRPr lang="en-US"/>
          </a:p>
        </p:txBody>
      </p:sp>
    </p:spTree>
    <p:extLst>
      <p:ext uri="{BB962C8B-B14F-4D97-AF65-F5344CB8AC3E}">
        <p14:creationId xmlns:p14="http://schemas.microsoft.com/office/powerpoint/2010/main" val="176679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9E20D47-8950-4345-B591-B1A084BE3FF9}" type="datetimeFigureOut">
              <a:rPr lang="en-US" smtClean="0"/>
              <a:t>9/28/2017</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F98B1B4-76D7-4D05-B4C3-FF1900C67867}" type="slidenum">
              <a:rPr lang="en-US" smtClean="0"/>
              <a:t>‹#›</a:t>
            </a:fld>
            <a:endParaRPr lang="en-US"/>
          </a:p>
        </p:txBody>
      </p:sp>
    </p:spTree>
    <p:extLst>
      <p:ext uri="{BB962C8B-B14F-4D97-AF65-F5344CB8AC3E}">
        <p14:creationId xmlns:p14="http://schemas.microsoft.com/office/powerpoint/2010/main" val="128579059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2450" y="4272677"/>
            <a:ext cx="9713629" cy="1754326"/>
          </a:xfrm>
          <a:prstGeom prst="rect">
            <a:avLst/>
          </a:prstGeom>
          <a:noFill/>
        </p:spPr>
        <p:txBody>
          <a:bodyPr wrap="squar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Section 4: </a:t>
            </a:r>
            <a:endParaRPr lang="en-US" sz="5400" b="1" dirty="0" smtClean="0">
              <a:ln w="0"/>
              <a:solidFill>
                <a:schemeClr val="accent1"/>
              </a:solidFill>
              <a:effectLst>
                <a:outerShdw blurRad="38100" dist="25400" dir="5400000" algn="ctr" rotWithShape="0">
                  <a:srgbClr val="6E747A">
                    <a:alpha val="43000"/>
                  </a:srgbClr>
                </a:outerShdw>
              </a:effectLst>
            </a:endParaRPr>
          </a:p>
          <a:p>
            <a:pPr algn="ctr"/>
            <a:r>
              <a:rPr lang="en-US" sz="5400" b="1" dirty="0" smtClean="0">
                <a:ln w="0"/>
                <a:solidFill>
                  <a:schemeClr val="accent1"/>
                </a:solidFill>
                <a:effectLst>
                  <a:outerShdw blurRad="38100" dist="25400" dir="5400000" algn="ctr" rotWithShape="0">
                    <a:srgbClr val="6E747A">
                      <a:alpha val="43000"/>
                    </a:srgbClr>
                  </a:outerShdw>
                </a:effectLst>
              </a:rPr>
              <a:t>Risk </a:t>
            </a:r>
            <a:r>
              <a:rPr lang="en-US" sz="5400" b="1" dirty="0">
                <a:ln w="0"/>
                <a:solidFill>
                  <a:schemeClr val="accent1"/>
                </a:solidFill>
                <a:effectLst>
                  <a:outerShdw blurRad="38100" dist="25400" dir="5400000" algn="ctr" rotWithShape="0">
                    <a:srgbClr val="6E747A">
                      <a:alpha val="43000"/>
                    </a:srgbClr>
                  </a:outerShdw>
                </a:effectLst>
              </a:rPr>
              <a:t>response </a:t>
            </a:r>
          </a:p>
        </p:txBody>
      </p:sp>
      <p:sp>
        <p:nvSpPr>
          <p:cNvPr id="7" name="Subtitle 2"/>
          <p:cNvSpPr txBox="1">
            <a:spLocks/>
          </p:cNvSpPr>
          <p:nvPr/>
        </p:nvSpPr>
        <p:spPr>
          <a:xfrm>
            <a:off x="4530272" y="2896105"/>
            <a:ext cx="7295638" cy="1066800"/>
          </a:xfrm>
          <a:prstGeom prst="rect">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a:normAutofit/>
          </a:bodyPr>
          <a:lstStyle/>
          <a:p>
            <a:pPr algn="ctr">
              <a:spcBef>
                <a:spcPct val="20000"/>
              </a:spcBef>
              <a:buFont typeface="Arial" pitchFamily="34" charset="0"/>
              <a:buNone/>
              <a:defRPr/>
            </a:pPr>
            <a:endParaRPr lang="en-US" sz="3200" dirty="0">
              <a:solidFill>
                <a:prstClr val="black"/>
              </a:solidFill>
              <a:effectLst>
                <a:innerShdw blurRad="63500" dist="50800" dir="8100000">
                  <a:prstClr val="black">
                    <a:alpha val="50000"/>
                  </a:prstClr>
                </a:innerShdw>
              </a:effectLst>
              <a:latin typeface="Segoe UI" pitchFamily="34" charset="0"/>
              <a:cs typeface="Segoe UI"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171" y="3052881"/>
            <a:ext cx="2280557" cy="783024"/>
          </a:xfrm>
          <a:prstGeom prst="rect">
            <a:avLst/>
          </a:prstGeom>
          <a:solidFill>
            <a:schemeClr val="accent4">
              <a:lumMod val="60000"/>
              <a:lumOff val="40000"/>
            </a:schemeClr>
          </a:solidFill>
        </p:spPr>
      </p:pic>
      <p:sp>
        <p:nvSpPr>
          <p:cNvPr id="9" name="Rectangle 8"/>
          <p:cNvSpPr/>
          <p:nvPr/>
        </p:nvSpPr>
        <p:spPr>
          <a:xfrm>
            <a:off x="5000477" y="2982728"/>
            <a:ext cx="3362074" cy="923330"/>
          </a:xfrm>
          <a:prstGeom prst="rect">
            <a:avLst/>
          </a:prstGeom>
          <a:solidFill>
            <a:schemeClr val="accent4">
              <a:lumMod val="60000"/>
              <a:lumOff val="40000"/>
            </a:schemeClr>
          </a:solidFill>
        </p:spPr>
        <p:txBody>
          <a:bodyPr wrap="none" lIns="91440" tIns="45720" rIns="91440" bIns="45720">
            <a:spAutoFit/>
          </a:bodyPr>
          <a:lstStyle/>
          <a:p>
            <a:pPr algn="ctr"/>
            <a:r>
              <a:rPr lang="en-US" sz="5400" b="1" cap="none" spc="50" dirty="0" smtClean="0">
                <a:ln w="0"/>
                <a:solidFill>
                  <a:schemeClr val="tx1">
                    <a:lumMod val="65000"/>
                    <a:lumOff val="35000"/>
                  </a:schemeClr>
                </a:solidFill>
                <a:effectLst>
                  <a:innerShdw blurRad="63500" dist="50800" dir="13500000">
                    <a:srgbClr val="000000">
                      <a:alpha val="50000"/>
                    </a:srgbClr>
                  </a:innerShdw>
                </a:effectLst>
              </a:rPr>
              <a:t>Said </a:t>
            </a:r>
            <a:r>
              <a:rPr lang="en-US" sz="5400" b="1" cap="none" spc="50" dirty="0" err="1" smtClean="0">
                <a:ln w="0"/>
                <a:solidFill>
                  <a:schemeClr val="tx1">
                    <a:lumMod val="65000"/>
                    <a:lumOff val="35000"/>
                  </a:schemeClr>
                </a:solidFill>
                <a:effectLst>
                  <a:innerShdw blurRad="63500" dist="50800" dir="13500000">
                    <a:srgbClr val="000000">
                      <a:alpha val="50000"/>
                    </a:srgbClr>
                  </a:innerShdw>
                </a:effectLst>
              </a:rPr>
              <a:t>Fawzy</a:t>
            </a:r>
            <a:endParaRPr lang="en-US" sz="5400" b="1" cap="none" spc="50" dirty="0">
              <a:ln w="0"/>
              <a:solidFill>
                <a:schemeClr val="tx1">
                  <a:lumMod val="65000"/>
                  <a:lumOff val="35000"/>
                </a:schemeClr>
              </a:solidFill>
              <a:effectLst>
                <a:innerShdw blurRad="63500" dist="50800" dir="13500000">
                  <a:srgbClr val="000000">
                    <a:alpha val="50000"/>
                  </a:srgbClr>
                </a:innerShdw>
              </a:effectLst>
            </a:endParaRPr>
          </a:p>
        </p:txBody>
      </p:sp>
      <p:sp>
        <p:nvSpPr>
          <p:cNvPr id="3" name="Rectangle 2"/>
          <p:cNvSpPr/>
          <p:nvPr/>
        </p:nvSpPr>
        <p:spPr>
          <a:xfrm>
            <a:off x="3352289" y="518207"/>
            <a:ext cx="6852062" cy="646331"/>
          </a:xfrm>
          <a:prstGeom prst="rect">
            <a:avLst/>
          </a:prstGeom>
        </p:spPr>
        <p:txBody>
          <a:bodyPr wrap="square">
            <a:spAutoFit/>
          </a:bodyPr>
          <a:lstStyle/>
          <a:p>
            <a:r>
              <a:rPr lang="en-US" sz="3600" dirty="0">
                <a:latin typeface="Open Sans"/>
              </a:rPr>
              <a:t>Risk Management for Projects</a:t>
            </a:r>
            <a:endParaRPr lang="en-US" sz="3600" b="0" i="0" dirty="0">
              <a:effectLst/>
              <a:latin typeface="Georgia" panose="02040502050405020303" pitchFamily="18" charset="0"/>
            </a:endParaRPr>
          </a:p>
        </p:txBody>
      </p:sp>
      <p:pic>
        <p:nvPicPr>
          <p:cNvPr id="1026" name="Picture 2" descr="RiskX Risk Management for Projects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22" y="308291"/>
            <a:ext cx="28765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51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dirty="0"/>
              <a:t>Y</a:t>
            </a:r>
            <a:r>
              <a:rPr lang="en-US" dirty="0" smtClean="0"/>
              <a:t>ou </a:t>
            </a:r>
            <a:r>
              <a:rPr lang="en-US" dirty="0"/>
              <a:t>are agreeing to accept the gross </a:t>
            </a:r>
            <a:r>
              <a:rPr lang="en-US" dirty="0" smtClean="0"/>
              <a:t>risk.</a:t>
            </a:r>
          </a:p>
          <a:p>
            <a:pPr>
              <a:lnSpc>
                <a:spcPct val="150000"/>
              </a:lnSpc>
            </a:pPr>
            <a:r>
              <a:rPr lang="en-US" dirty="0"/>
              <a:t>Y</a:t>
            </a:r>
            <a:r>
              <a:rPr lang="en-US" dirty="0" smtClean="0"/>
              <a:t>ou </a:t>
            </a:r>
            <a:r>
              <a:rPr lang="en-US" dirty="0"/>
              <a:t>are not going to put into place any specific </a:t>
            </a:r>
            <a:r>
              <a:rPr lang="en-US" dirty="0" smtClean="0"/>
              <a:t>actions.</a:t>
            </a:r>
          </a:p>
          <a:p>
            <a:pPr>
              <a:lnSpc>
                <a:spcPct val="150000"/>
              </a:lnSpc>
            </a:pPr>
            <a:r>
              <a:rPr lang="en-US" dirty="0" smtClean="0"/>
              <a:t>Your </a:t>
            </a:r>
            <a:r>
              <a:rPr lang="en-US" dirty="0"/>
              <a:t>risk appetite is such that you acknowledge the </a:t>
            </a:r>
            <a:r>
              <a:rPr lang="en-US" dirty="0" smtClean="0"/>
              <a:t>risk.</a:t>
            </a:r>
            <a:endParaRPr lang="en-US" dirty="0"/>
          </a:p>
        </p:txBody>
      </p:sp>
      <p:pic>
        <p:nvPicPr>
          <p:cNvPr id="4" name="Picture 3"/>
          <p:cNvPicPr>
            <a:picLocks noChangeAspect="1"/>
          </p:cNvPicPr>
          <p:nvPr/>
        </p:nvPicPr>
        <p:blipFill>
          <a:blip r:embed="rId2"/>
          <a:stretch>
            <a:fillRect/>
          </a:stretch>
        </p:blipFill>
        <p:spPr>
          <a:xfrm>
            <a:off x="680321" y="861009"/>
            <a:ext cx="3783395" cy="880095"/>
          </a:xfrm>
          <a:prstGeom prst="rect">
            <a:avLst/>
          </a:prstGeom>
        </p:spPr>
      </p:pic>
      <p:pic>
        <p:nvPicPr>
          <p:cNvPr id="4100" name="Picture 4" descr="Image result for Accept 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926" y="4583170"/>
            <a:ext cx="3457074" cy="2274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9805737" y="-29720"/>
            <a:ext cx="2380066" cy="3499220"/>
          </a:xfrm>
          <a:prstGeom prst="rect">
            <a:avLst/>
          </a:prstGeom>
        </p:spPr>
      </p:pic>
    </p:spTree>
    <p:extLst>
      <p:ext uri="{BB962C8B-B14F-4D97-AF65-F5344CB8AC3E}">
        <p14:creationId xmlns:p14="http://schemas.microsoft.com/office/powerpoint/2010/main" val="4217168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a:t>
            </a:r>
            <a:r>
              <a:rPr lang="en-US" dirty="0" smtClean="0"/>
              <a:t>ou </a:t>
            </a:r>
            <a:r>
              <a:rPr lang="en-US" dirty="0"/>
              <a:t>will be putting into place actions or controls that are aimed at reducing that risk. </a:t>
            </a:r>
            <a:endParaRPr lang="en-US" dirty="0" smtClean="0"/>
          </a:p>
          <a:p>
            <a:r>
              <a:rPr lang="en-US" dirty="0" smtClean="0"/>
              <a:t>This</a:t>
            </a:r>
          </a:p>
          <a:p>
            <a:r>
              <a:rPr lang="en-US" dirty="0" smtClean="0"/>
              <a:t> </a:t>
            </a:r>
            <a:r>
              <a:rPr lang="en-US" dirty="0"/>
              <a:t>is often referred to as "</a:t>
            </a:r>
            <a:r>
              <a:rPr lang="en-US" sz="2800" b="1" u="sng" dirty="0">
                <a:solidFill>
                  <a:srgbClr val="FFFF00"/>
                </a:solidFill>
              </a:rPr>
              <a:t>mitigating the risk</a:t>
            </a:r>
            <a:r>
              <a:rPr lang="en-US" dirty="0"/>
              <a:t>." </a:t>
            </a:r>
            <a:endParaRPr lang="en-US" dirty="0" smtClean="0"/>
          </a:p>
          <a:p>
            <a:r>
              <a:rPr lang="en-US" dirty="0"/>
              <a:t>the risk cannot be avoided, but there are things that can </a:t>
            </a:r>
            <a:r>
              <a:rPr lang="en-US" dirty="0" smtClean="0"/>
              <a:t>alleviate </a:t>
            </a:r>
            <a:r>
              <a:rPr lang="en-US" dirty="0"/>
              <a:t>its impact on the project</a:t>
            </a:r>
          </a:p>
        </p:txBody>
      </p:sp>
      <p:pic>
        <p:nvPicPr>
          <p:cNvPr id="4" name="Picture 3"/>
          <p:cNvPicPr>
            <a:picLocks noChangeAspect="1"/>
          </p:cNvPicPr>
          <p:nvPr/>
        </p:nvPicPr>
        <p:blipFill>
          <a:blip r:embed="rId2"/>
          <a:stretch>
            <a:fillRect/>
          </a:stretch>
        </p:blipFill>
        <p:spPr>
          <a:xfrm>
            <a:off x="927935" y="851235"/>
            <a:ext cx="4414086" cy="931616"/>
          </a:xfrm>
          <a:prstGeom prst="rect">
            <a:avLst/>
          </a:prstGeom>
        </p:spPr>
      </p:pic>
      <p:pic>
        <p:nvPicPr>
          <p:cNvPr id="6146" name="Picture 2" descr="Image result for reduce 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125" y="4972050"/>
            <a:ext cx="2428875"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reduce Ris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9786" y="4972050"/>
            <a:ext cx="376334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249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a:t>
            </a:r>
            <a:r>
              <a:rPr lang="en-US" dirty="0" smtClean="0"/>
              <a:t>ransfer </a:t>
            </a:r>
            <a:r>
              <a:rPr lang="en-US" dirty="0"/>
              <a:t>an identified risk in full or in part to someone else. </a:t>
            </a:r>
            <a:endParaRPr lang="en-US" dirty="0" smtClean="0"/>
          </a:p>
          <a:p>
            <a:pPr marL="0" indent="0">
              <a:buNone/>
            </a:pPr>
            <a:endParaRPr lang="en-US" dirty="0" smtClean="0"/>
          </a:p>
          <a:p>
            <a:r>
              <a:rPr lang="en-US" dirty="0" smtClean="0"/>
              <a:t>Assigning </a:t>
            </a:r>
            <a:r>
              <a:rPr lang="en-US" dirty="0"/>
              <a:t>responsibility </a:t>
            </a:r>
            <a:r>
              <a:rPr lang="en-US" dirty="0" smtClean="0"/>
              <a:t> </a:t>
            </a:r>
            <a:r>
              <a:rPr lang="en-US" dirty="0"/>
              <a:t>to another party, such as a </a:t>
            </a:r>
            <a:r>
              <a:rPr lang="en-US" sz="2800" b="1" u="sng" dirty="0">
                <a:solidFill>
                  <a:srgbClr val="FFFF00"/>
                </a:solidFill>
              </a:rPr>
              <a:t>contractor</a:t>
            </a:r>
            <a:r>
              <a:rPr lang="en-US" dirty="0"/>
              <a:t> or </a:t>
            </a:r>
            <a:r>
              <a:rPr lang="en-US" sz="2800" b="1" u="sng" dirty="0">
                <a:solidFill>
                  <a:srgbClr val="FFFF00"/>
                </a:solidFill>
              </a:rPr>
              <a:t>agency</a:t>
            </a:r>
            <a:r>
              <a:rPr lang="en-US" dirty="0"/>
              <a:t>, who will then become responsible for dealing with </a:t>
            </a:r>
            <a:r>
              <a:rPr lang="en-US" dirty="0" smtClean="0"/>
              <a:t>it</a:t>
            </a:r>
            <a:endParaRPr lang="en-US" dirty="0"/>
          </a:p>
        </p:txBody>
      </p:sp>
      <p:pic>
        <p:nvPicPr>
          <p:cNvPr id="4" name="Picture 3"/>
          <p:cNvPicPr>
            <a:picLocks noChangeAspect="1"/>
          </p:cNvPicPr>
          <p:nvPr/>
        </p:nvPicPr>
        <p:blipFill>
          <a:blip r:embed="rId2"/>
          <a:stretch>
            <a:fillRect/>
          </a:stretch>
        </p:blipFill>
        <p:spPr>
          <a:xfrm>
            <a:off x="680321" y="820153"/>
            <a:ext cx="5260622" cy="972552"/>
          </a:xfrm>
          <a:prstGeom prst="rect">
            <a:avLst/>
          </a:prstGeom>
        </p:spPr>
      </p:pic>
      <p:pic>
        <p:nvPicPr>
          <p:cNvPr id="7170" name="Picture 2" descr="Image result for transfer 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947" y="4597521"/>
            <a:ext cx="4973053" cy="22604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transfer r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37809"/>
            <a:ext cx="4223919" cy="242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99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311" y="2276715"/>
            <a:ext cx="8054605" cy="3599316"/>
          </a:xfrm>
        </p:spPr>
        <p:txBody>
          <a:bodyPr/>
          <a:lstStyle/>
          <a:p>
            <a:r>
              <a:rPr lang="en-US" dirty="0"/>
              <a:t>T</a:t>
            </a:r>
            <a:r>
              <a:rPr lang="en-US" dirty="0" smtClean="0"/>
              <a:t>his </a:t>
            </a:r>
            <a:r>
              <a:rPr lang="en-US" dirty="0"/>
              <a:t>needs to be carefully thought through. </a:t>
            </a:r>
            <a:endParaRPr lang="en-US" dirty="0" smtClean="0"/>
          </a:p>
          <a:p>
            <a:pPr marL="0" indent="0">
              <a:buNone/>
            </a:pPr>
            <a:endParaRPr lang="en-US" dirty="0" smtClean="0"/>
          </a:p>
          <a:p>
            <a:r>
              <a:rPr lang="en-US" dirty="0" smtClean="0"/>
              <a:t>In </a:t>
            </a:r>
            <a:r>
              <a:rPr lang="en-US" dirty="0"/>
              <a:t>projects, we have found that this option is only effective if the other party is </a:t>
            </a:r>
            <a:r>
              <a:rPr lang="en-US" sz="2800" b="1" u="sng" dirty="0">
                <a:solidFill>
                  <a:srgbClr val="FFFF00"/>
                </a:solidFill>
              </a:rPr>
              <a:t>willing to accept the risk </a:t>
            </a:r>
            <a:r>
              <a:rPr lang="en-US" dirty="0"/>
              <a:t>and is </a:t>
            </a:r>
            <a:r>
              <a:rPr lang="en-US" sz="2800" b="1" u="sng" dirty="0">
                <a:solidFill>
                  <a:srgbClr val="FFFF00"/>
                </a:solidFill>
              </a:rPr>
              <a:t>better equipped to manage it </a:t>
            </a:r>
            <a:r>
              <a:rPr lang="en-US" dirty="0"/>
              <a:t>than the project manager. </a:t>
            </a:r>
          </a:p>
          <a:p>
            <a:endParaRPr lang="en-US" dirty="0"/>
          </a:p>
        </p:txBody>
      </p:sp>
      <p:pic>
        <p:nvPicPr>
          <p:cNvPr id="4" name="Picture 3"/>
          <p:cNvPicPr>
            <a:picLocks noChangeAspect="1"/>
          </p:cNvPicPr>
          <p:nvPr/>
        </p:nvPicPr>
        <p:blipFill>
          <a:blip r:embed="rId2"/>
          <a:stretch>
            <a:fillRect/>
          </a:stretch>
        </p:blipFill>
        <p:spPr>
          <a:xfrm>
            <a:off x="927935" y="851235"/>
            <a:ext cx="4414086" cy="931616"/>
          </a:xfrm>
          <a:prstGeom prst="rect">
            <a:avLst/>
          </a:prstGeom>
        </p:spPr>
      </p:pic>
      <p:pic>
        <p:nvPicPr>
          <p:cNvPr id="5" name="Picture 4"/>
          <p:cNvPicPr>
            <a:picLocks noChangeAspect="1"/>
          </p:cNvPicPr>
          <p:nvPr/>
        </p:nvPicPr>
        <p:blipFill>
          <a:blip r:embed="rId3"/>
          <a:stretch>
            <a:fillRect/>
          </a:stretch>
        </p:blipFill>
        <p:spPr>
          <a:xfrm>
            <a:off x="8734926" y="3699325"/>
            <a:ext cx="3457074" cy="3158675"/>
          </a:xfrm>
          <a:prstGeom prst="rect">
            <a:avLst/>
          </a:prstGeom>
        </p:spPr>
      </p:pic>
    </p:spTree>
    <p:extLst>
      <p:ext uri="{BB962C8B-B14F-4D97-AF65-F5344CB8AC3E}">
        <p14:creationId xmlns:p14="http://schemas.microsoft.com/office/powerpoint/2010/main" val="695912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a:t>
            </a:r>
            <a:r>
              <a:rPr lang="en-US" dirty="0" smtClean="0"/>
              <a:t>ou </a:t>
            </a:r>
            <a:r>
              <a:rPr lang="en-US" dirty="0"/>
              <a:t>have decided to eliminate the risk completely. </a:t>
            </a:r>
            <a:endParaRPr lang="en-US" dirty="0" smtClean="0"/>
          </a:p>
          <a:p>
            <a:r>
              <a:rPr lang="en-US" dirty="0" smtClean="0"/>
              <a:t>For example :</a:t>
            </a:r>
          </a:p>
          <a:p>
            <a:pPr lvl="1">
              <a:lnSpc>
                <a:spcPct val="150000"/>
              </a:lnSpc>
            </a:pPr>
            <a:r>
              <a:rPr lang="en-US" sz="2400" b="1" dirty="0">
                <a:solidFill>
                  <a:srgbClr val="FFFF00"/>
                </a:solidFill>
              </a:rPr>
              <a:t>C</a:t>
            </a:r>
            <a:r>
              <a:rPr lang="en-US" sz="2400" b="1" dirty="0" smtClean="0">
                <a:solidFill>
                  <a:srgbClr val="FFFF00"/>
                </a:solidFill>
              </a:rPr>
              <a:t>hanging  </a:t>
            </a:r>
            <a:r>
              <a:rPr lang="en-US" sz="2400" b="1" dirty="0">
                <a:solidFill>
                  <a:srgbClr val="FFFF00"/>
                </a:solidFill>
              </a:rPr>
              <a:t>risky process or practice to remove the risk </a:t>
            </a:r>
          </a:p>
          <a:p>
            <a:pPr lvl="1">
              <a:lnSpc>
                <a:spcPct val="150000"/>
              </a:lnSpc>
            </a:pPr>
            <a:r>
              <a:rPr lang="en-US" sz="2400" b="1" dirty="0" smtClean="0">
                <a:solidFill>
                  <a:srgbClr val="FFFF00"/>
                </a:solidFill>
              </a:rPr>
              <a:t>changing </a:t>
            </a:r>
            <a:r>
              <a:rPr lang="en-US" sz="2400" b="1" dirty="0">
                <a:solidFill>
                  <a:srgbClr val="FFFF00"/>
                </a:solidFill>
              </a:rPr>
              <a:t>the project scope. </a:t>
            </a:r>
          </a:p>
        </p:txBody>
      </p:sp>
      <p:pic>
        <p:nvPicPr>
          <p:cNvPr id="4" name="Picture 3"/>
          <p:cNvPicPr>
            <a:picLocks noChangeAspect="1"/>
          </p:cNvPicPr>
          <p:nvPr/>
        </p:nvPicPr>
        <p:blipFill>
          <a:blip r:embed="rId2"/>
          <a:stretch>
            <a:fillRect/>
          </a:stretch>
        </p:blipFill>
        <p:spPr>
          <a:xfrm>
            <a:off x="843463" y="773028"/>
            <a:ext cx="5449052" cy="1095899"/>
          </a:xfrm>
          <a:prstGeom prst="rect">
            <a:avLst/>
          </a:prstGeom>
        </p:spPr>
      </p:pic>
      <p:pic>
        <p:nvPicPr>
          <p:cNvPr id="5122" name="Picture 2" descr="Image result for Accept Ris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1870" y="4644189"/>
            <a:ext cx="4315280" cy="221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08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 options:</a:t>
            </a:r>
            <a:endParaRPr lang="en-US" dirty="0"/>
          </a:p>
        </p:txBody>
      </p:sp>
      <p:sp>
        <p:nvSpPr>
          <p:cNvPr id="3" name="Content Placeholder 2"/>
          <p:cNvSpPr>
            <a:spLocks noGrp="1"/>
          </p:cNvSpPr>
          <p:nvPr>
            <p:ph idx="1"/>
          </p:nvPr>
        </p:nvSpPr>
        <p:spPr>
          <a:xfrm>
            <a:off x="273251" y="2107028"/>
            <a:ext cx="8172917" cy="4474246"/>
          </a:xfrm>
        </p:spPr>
        <p:txBody>
          <a:bodyPr/>
          <a:lstStyle/>
          <a:p>
            <a:r>
              <a:rPr lang="en-US" dirty="0"/>
              <a:t>You are also able to combine risk response options. </a:t>
            </a:r>
            <a:endParaRPr lang="en-US" dirty="0" smtClean="0"/>
          </a:p>
          <a:p>
            <a:r>
              <a:rPr lang="en-US" dirty="0" smtClean="0"/>
              <a:t>Actions </a:t>
            </a:r>
            <a:r>
              <a:rPr lang="en-US" dirty="0"/>
              <a:t>taken by project managers are often a combination of </a:t>
            </a:r>
            <a:r>
              <a:rPr lang="en-US" sz="2800" b="1" u="sng" dirty="0">
                <a:solidFill>
                  <a:srgbClr val="FFFF00"/>
                </a:solidFill>
              </a:rPr>
              <a:t>take</a:t>
            </a:r>
            <a:r>
              <a:rPr lang="en-US" dirty="0"/>
              <a:t> and </a:t>
            </a:r>
            <a:r>
              <a:rPr lang="en-US" sz="2800" b="1" u="sng" dirty="0">
                <a:solidFill>
                  <a:srgbClr val="FFFF00"/>
                </a:solidFill>
              </a:rPr>
              <a:t>treat</a:t>
            </a:r>
            <a:r>
              <a:rPr lang="en-US" dirty="0" smtClean="0"/>
              <a:t>.</a:t>
            </a:r>
          </a:p>
          <a:p>
            <a:pPr marL="0" indent="0">
              <a:buNone/>
            </a:pPr>
            <a:endParaRPr lang="en-US" dirty="0" smtClean="0"/>
          </a:p>
          <a:p>
            <a:r>
              <a:rPr lang="en-US" dirty="0"/>
              <a:t>before any response is decided on, you need to carefully consider the costs</a:t>
            </a:r>
            <a:r>
              <a:rPr lang="en-US" dirty="0" smtClean="0"/>
              <a:t>.</a:t>
            </a:r>
          </a:p>
          <a:p>
            <a:pPr marL="0" indent="0">
              <a:buNone/>
            </a:pPr>
            <a:endParaRPr lang="en-US" dirty="0" smtClean="0"/>
          </a:p>
          <a:p>
            <a:r>
              <a:rPr lang="en-US" dirty="0"/>
              <a:t>risk responses must consider the impact that the risk could have on the project to ensure that risk response efforts are both efficient and effective. </a:t>
            </a:r>
          </a:p>
          <a:p>
            <a:endParaRPr lang="en-US" dirty="0" smtClean="0"/>
          </a:p>
          <a:p>
            <a:endParaRPr lang="en-US" dirty="0" smtClean="0"/>
          </a:p>
          <a:p>
            <a:endParaRPr lang="en-US" dirty="0"/>
          </a:p>
        </p:txBody>
      </p:sp>
      <p:pic>
        <p:nvPicPr>
          <p:cNvPr id="9218" name="Picture 2" descr="Image result for comb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168" y="4148521"/>
            <a:ext cx="3745831" cy="2622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553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5362" y="613861"/>
            <a:ext cx="7000875" cy="1419225"/>
          </a:xfrm>
          <a:prstGeom prst="rect">
            <a:avLst/>
          </a:prstGeom>
        </p:spPr>
      </p:pic>
      <p:pic>
        <p:nvPicPr>
          <p:cNvPr id="5" name="Picture 4"/>
          <p:cNvPicPr>
            <a:picLocks noChangeAspect="1"/>
          </p:cNvPicPr>
          <p:nvPr/>
        </p:nvPicPr>
        <p:blipFill>
          <a:blip r:embed="rId3"/>
          <a:stretch>
            <a:fillRect/>
          </a:stretch>
        </p:blipFill>
        <p:spPr>
          <a:xfrm>
            <a:off x="995361" y="2033085"/>
            <a:ext cx="7000875" cy="893287"/>
          </a:xfrm>
          <a:prstGeom prst="rect">
            <a:avLst/>
          </a:prstGeom>
        </p:spPr>
      </p:pic>
      <p:pic>
        <p:nvPicPr>
          <p:cNvPr id="6" name="Picture 5"/>
          <p:cNvPicPr>
            <a:picLocks noChangeAspect="1"/>
          </p:cNvPicPr>
          <p:nvPr/>
        </p:nvPicPr>
        <p:blipFill>
          <a:blip r:embed="rId4"/>
          <a:stretch>
            <a:fillRect/>
          </a:stretch>
        </p:blipFill>
        <p:spPr>
          <a:xfrm>
            <a:off x="995360" y="2926371"/>
            <a:ext cx="7000876" cy="827482"/>
          </a:xfrm>
          <a:prstGeom prst="rect">
            <a:avLst/>
          </a:prstGeom>
        </p:spPr>
      </p:pic>
      <p:pic>
        <p:nvPicPr>
          <p:cNvPr id="7" name="Picture 6"/>
          <p:cNvPicPr>
            <a:picLocks noChangeAspect="1"/>
          </p:cNvPicPr>
          <p:nvPr/>
        </p:nvPicPr>
        <p:blipFill>
          <a:blip r:embed="rId5"/>
          <a:stretch>
            <a:fillRect/>
          </a:stretch>
        </p:blipFill>
        <p:spPr>
          <a:xfrm>
            <a:off x="995358" y="3753853"/>
            <a:ext cx="7000877" cy="914400"/>
          </a:xfrm>
          <a:prstGeom prst="rect">
            <a:avLst/>
          </a:prstGeom>
        </p:spPr>
      </p:pic>
    </p:spTree>
    <p:extLst>
      <p:ext uri="{BB962C8B-B14F-4D97-AF65-F5344CB8AC3E}">
        <p14:creationId xmlns:p14="http://schemas.microsoft.com/office/powerpoint/2010/main" val="3359574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Planning a risk response: Treatment and </a:t>
            </a:r>
            <a:r>
              <a:rPr lang="en-US" b="1" dirty="0" smtClean="0"/>
              <a:t>Transfer</a:t>
            </a:r>
            <a:endParaRPr lang="en-US" dirty="0"/>
          </a:p>
        </p:txBody>
      </p:sp>
      <p:pic>
        <p:nvPicPr>
          <p:cNvPr id="4" name="Picture 3"/>
          <p:cNvPicPr>
            <a:picLocks noChangeAspect="1"/>
          </p:cNvPicPr>
          <p:nvPr/>
        </p:nvPicPr>
        <p:blipFill>
          <a:blip r:embed="rId2"/>
          <a:stretch>
            <a:fillRect/>
          </a:stretch>
        </p:blipFill>
        <p:spPr>
          <a:xfrm>
            <a:off x="3660357" y="2718133"/>
            <a:ext cx="6301791" cy="3277527"/>
          </a:xfrm>
          <a:prstGeom prst="rect">
            <a:avLst/>
          </a:prstGeom>
        </p:spPr>
      </p:pic>
    </p:spTree>
    <p:extLst>
      <p:ext uri="{BB962C8B-B14F-4D97-AF65-F5344CB8AC3E}">
        <p14:creationId xmlns:p14="http://schemas.microsoft.com/office/powerpoint/2010/main" val="201331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 (Reduce or Mitigate):</a:t>
            </a:r>
            <a:endParaRPr lang="en-US" dirty="0"/>
          </a:p>
        </p:txBody>
      </p:sp>
      <p:sp>
        <p:nvSpPr>
          <p:cNvPr id="3" name="Content Placeholder 2"/>
          <p:cNvSpPr>
            <a:spLocks noGrp="1"/>
          </p:cNvSpPr>
          <p:nvPr>
            <p:ph idx="1"/>
          </p:nvPr>
        </p:nvSpPr>
        <p:spPr>
          <a:xfrm>
            <a:off x="564207" y="2209296"/>
            <a:ext cx="9613861" cy="1200411"/>
          </a:xfrm>
        </p:spPr>
        <p:txBody>
          <a:bodyPr>
            <a:noAutofit/>
          </a:bodyPr>
          <a:lstStyle/>
          <a:p>
            <a:r>
              <a:rPr lang="en-US" sz="3200" dirty="0"/>
              <a:t>If you do decide to treat the risk, you will need to gather more information by asking the following questions:</a:t>
            </a:r>
          </a:p>
          <a:p>
            <a:pPr marL="0" indent="0">
              <a:buNone/>
            </a:pPr>
            <a:r>
              <a:rPr lang="en-US" sz="3200" dirty="0"/>
              <a:t> </a:t>
            </a:r>
          </a:p>
          <a:p>
            <a:endParaRPr lang="en-US" sz="3200" dirty="0"/>
          </a:p>
        </p:txBody>
      </p:sp>
      <p:pic>
        <p:nvPicPr>
          <p:cNvPr id="1032" name="Picture 8" descr="Image result for questi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3429" y="3229429"/>
            <a:ext cx="3628571" cy="362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076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 (Reduce or Mitigate):</a:t>
            </a:r>
          </a:p>
        </p:txBody>
      </p:sp>
      <p:grpSp>
        <p:nvGrpSpPr>
          <p:cNvPr id="13" name="Group 12"/>
          <p:cNvGrpSpPr/>
          <p:nvPr/>
        </p:nvGrpSpPr>
        <p:grpSpPr>
          <a:xfrm>
            <a:off x="323849" y="1949045"/>
            <a:ext cx="11193236" cy="1307981"/>
            <a:chOff x="323849" y="1949045"/>
            <a:chExt cx="11193236" cy="1307981"/>
          </a:xfrm>
        </p:grpSpPr>
        <p:pic>
          <p:nvPicPr>
            <p:cNvPr id="4" name="Picture 3"/>
            <p:cNvPicPr>
              <a:picLocks noChangeAspect="1"/>
            </p:cNvPicPr>
            <p:nvPr/>
          </p:nvPicPr>
          <p:blipFill>
            <a:blip r:embed="rId2"/>
            <a:stretch>
              <a:fillRect/>
            </a:stretch>
          </p:blipFill>
          <p:spPr>
            <a:xfrm>
              <a:off x="323849" y="2277968"/>
              <a:ext cx="9139465" cy="708548"/>
            </a:xfrm>
            <a:prstGeom prst="rect">
              <a:avLst/>
            </a:prstGeom>
          </p:spPr>
        </p:pic>
        <p:pic>
          <p:nvPicPr>
            <p:cNvPr id="7" name="Picture 2" descr="Image result for C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3739" y="1949045"/>
              <a:ext cx="2123346" cy="13079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323849" y="3364581"/>
            <a:ext cx="11490223" cy="1673682"/>
            <a:chOff x="323849" y="3364581"/>
            <a:chExt cx="11490223" cy="1673682"/>
          </a:xfrm>
        </p:grpSpPr>
        <p:pic>
          <p:nvPicPr>
            <p:cNvPr id="5" name="Picture 4"/>
            <p:cNvPicPr>
              <a:picLocks noChangeAspect="1"/>
            </p:cNvPicPr>
            <p:nvPr/>
          </p:nvPicPr>
          <p:blipFill>
            <a:blip r:embed="rId4"/>
            <a:stretch>
              <a:fillRect/>
            </a:stretch>
          </p:blipFill>
          <p:spPr>
            <a:xfrm>
              <a:off x="323849" y="3755386"/>
              <a:ext cx="9139465" cy="1282877"/>
            </a:xfrm>
            <a:prstGeom prst="rect">
              <a:avLst/>
            </a:prstGeom>
          </p:spPr>
        </p:pic>
        <p:pic>
          <p:nvPicPr>
            <p:cNvPr id="8" name="Picture 4" descr="Image result for benefits and succe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3739" y="3364581"/>
              <a:ext cx="2420333" cy="16074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78254" y="5038263"/>
            <a:ext cx="11909144" cy="1819737"/>
            <a:chOff x="178254" y="5038263"/>
            <a:chExt cx="11909144" cy="1819737"/>
          </a:xfrm>
        </p:grpSpPr>
        <p:pic>
          <p:nvPicPr>
            <p:cNvPr id="6" name="Picture 5"/>
            <p:cNvPicPr>
              <a:picLocks noChangeAspect="1"/>
            </p:cNvPicPr>
            <p:nvPr/>
          </p:nvPicPr>
          <p:blipFill>
            <a:blip r:embed="rId6"/>
            <a:stretch>
              <a:fillRect/>
            </a:stretch>
          </p:blipFill>
          <p:spPr>
            <a:xfrm>
              <a:off x="178254" y="5591175"/>
              <a:ext cx="9215485" cy="984491"/>
            </a:xfrm>
            <a:prstGeom prst="rect">
              <a:avLst/>
            </a:prstGeom>
          </p:spPr>
        </p:pic>
        <p:pic>
          <p:nvPicPr>
            <p:cNvPr id="9" name="Picture 8"/>
            <p:cNvPicPr>
              <a:picLocks noChangeAspect="1"/>
            </p:cNvPicPr>
            <p:nvPr/>
          </p:nvPicPr>
          <p:blipFill>
            <a:blip r:embed="rId7"/>
            <a:stretch>
              <a:fillRect/>
            </a:stretch>
          </p:blipFill>
          <p:spPr>
            <a:xfrm>
              <a:off x="8597218" y="5526426"/>
              <a:ext cx="3490180" cy="1331574"/>
            </a:xfrm>
            <a:prstGeom prst="rect">
              <a:avLst/>
            </a:prstGeom>
          </p:spPr>
        </p:pic>
        <p:pic>
          <p:nvPicPr>
            <p:cNvPr id="10" name="Picture 6"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80941" y="5038263"/>
              <a:ext cx="1426482" cy="10698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7555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8209" y="246743"/>
            <a:ext cx="4395755" cy="769441"/>
          </a:xfrm>
          <a:prstGeom prst="rect">
            <a:avLst/>
          </a:prstGeom>
          <a:noFill/>
        </p:spPr>
        <p:txBody>
          <a:bodyPr wrap="none" lIns="91440" tIns="45720" rIns="91440" bIns="45720">
            <a:spAutoFit/>
          </a:bodyPr>
          <a:lstStyle/>
          <a:p>
            <a:pPr algn="ctr"/>
            <a:r>
              <a:rPr lang="en-US" sz="4400" dirty="0" smtClean="0">
                <a:ln w="0"/>
                <a:effectLst>
                  <a:outerShdw blurRad="38100" dist="25400" dir="5400000" algn="ctr" rotWithShape="0">
                    <a:srgbClr val="6E747A">
                      <a:alpha val="43000"/>
                    </a:srgbClr>
                  </a:outerShdw>
                </a:effectLst>
              </a:rPr>
              <a:t>Module Contents</a:t>
            </a:r>
            <a:endParaRPr lang="en-US" sz="4400" dirty="0">
              <a:ln w="0"/>
              <a:effectLst>
                <a:outerShdw blurRad="38100" dist="25400" dir="5400000" algn="ctr" rotWithShape="0">
                  <a:srgbClr val="6E747A">
                    <a:alpha val="43000"/>
                  </a:srgbClr>
                </a:outerShdw>
              </a:effectLst>
            </a:endParaRPr>
          </a:p>
        </p:txBody>
      </p:sp>
      <p:sp>
        <p:nvSpPr>
          <p:cNvPr id="4" name="Rectangle 3"/>
          <p:cNvSpPr/>
          <p:nvPr/>
        </p:nvSpPr>
        <p:spPr>
          <a:xfrm>
            <a:off x="273133" y="1154452"/>
            <a:ext cx="11918867" cy="389119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457200" lvl="0" indent="-457200">
              <a:lnSpc>
                <a:spcPct val="150000"/>
              </a:lnSpc>
              <a:buFont typeface="+mj-lt"/>
              <a:buAutoNum type="arabicPeriod"/>
            </a:pPr>
            <a:r>
              <a:rPr lang="en-US" sz="2800" dirty="0" smtClean="0"/>
              <a:t> </a:t>
            </a:r>
            <a:r>
              <a:rPr lang="en-US" sz="2800" dirty="0"/>
              <a:t>Why risk response?</a:t>
            </a:r>
          </a:p>
          <a:p>
            <a:pPr marL="457200" lvl="0" indent="-457200">
              <a:lnSpc>
                <a:spcPct val="150000"/>
              </a:lnSpc>
              <a:buFont typeface="+mj-lt"/>
              <a:buAutoNum type="arabicPeriod"/>
            </a:pPr>
            <a:r>
              <a:rPr lang="en-US" sz="2800" dirty="0" smtClean="0"/>
              <a:t> </a:t>
            </a:r>
            <a:r>
              <a:rPr lang="en-US" sz="2800" dirty="0"/>
              <a:t>Risk ownership</a:t>
            </a:r>
          </a:p>
          <a:p>
            <a:pPr marL="457200" lvl="0" indent="-457200">
              <a:lnSpc>
                <a:spcPct val="150000"/>
              </a:lnSpc>
              <a:buFont typeface="+mj-lt"/>
              <a:buAutoNum type="arabicPeriod"/>
            </a:pPr>
            <a:r>
              <a:rPr lang="en-US" sz="2800" dirty="0" smtClean="0"/>
              <a:t> </a:t>
            </a:r>
            <a:r>
              <a:rPr lang="en-US" sz="2800" dirty="0"/>
              <a:t>Project types</a:t>
            </a:r>
          </a:p>
          <a:p>
            <a:pPr marL="457200" lvl="0" indent="-457200">
              <a:lnSpc>
                <a:spcPct val="150000"/>
              </a:lnSpc>
              <a:buFont typeface="+mj-lt"/>
              <a:buAutoNum type="arabicPeriod"/>
            </a:pPr>
            <a:r>
              <a:rPr lang="en-US" sz="2800" dirty="0" smtClean="0"/>
              <a:t> </a:t>
            </a:r>
            <a:r>
              <a:rPr lang="en-US" sz="2800" dirty="0"/>
              <a:t>Where to now?</a:t>
            </a:r>
          </a:p>
          <a:p>
            <a:pPr marL="457200" lvl="0" indent="-457200">
              <a:lnSpc>
                <a:spcPct val="150000"/>
              </a:lnSpc>
              <a:buFont typeface="+mj-lt"/>
              <a:buAutoNum type="arabicPeriod"/>
            </a:pPr>
            <a:r>
              <a:rPr lang="en-US" sz="2800" dirty="0" smtClean="0"/>
              <a:t> </a:t>
            </a:r>
            <a:r>
              <a:rPr lang="en-US" sz="2800" dirty="0"/>
              <a:t>Discussion: Risk response</a:t>
            </a:r>
          </a:p>
          <a:p>
            <a:pPr marL="457200" lvl="0" indent="-457200">
              <a:lnSpc>
                <a:spcPct val="150000"/>
              </a:lnSpc>
              <a:buFont typeface="+mj-lt"/>
              <a:buAutoNum type="arabicPeriod"/>
            </a:pPr>
            <a:r>
              <a:rPr lang="en-US" sz="2800" dirty="0" smtClean="0"/>
              <a:t> </a:t>
            </a:r>
            <a:r>
              <a:rPr lang="en-US" sz="2800" dirty="0"/>
              <a:t>FAQs</a:t>
            </a:r>
          </a:p>
        </p:txBody>
      </p:sp>
    </p:spTree>
    <p:extLst>
      <p:ext uri="{BB962C8B-B14F-4D97-AF65-F5344CB8AC3E}">
        <p14:creationId xmlns:p14="http://schemas.microsoft.com/office/powerpoint/2010/main" val="1520770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t>
            </a:r>
            <a:r>
              <a:rPr lang="en-US" b="1" dirty="0" smtClean="0"/>
              <a:t>he </a:t>
            </a:r>
            <a:r>
              <a:rPr lang="en-US" b="1" dirty="0"/>
              <a:t>level of treatment plan</a:t>
            </a:r>
            <a:r>
              <a:rPr lang="en-US" dirty="0"/>
              <a:t> </a:t>
            </a:r>
          </a:p>
        </p:txBody>
      </p:sp>
      <p:sp>
        <p:nvSpPr>
          <p:cNvPr id="3" name="Content Placeholder 2"/>
          <p:cNvSpPr>
            <a:spLocks noGrp="1"/>
          </p:cNvSpPr>
          <p:nvPr>
            <p:ph idx="1"/>
          </p:nvPr>
        </p:nvSpPr>
        <p:spPr>
          <a:xfrm>
            <a:off x="680321" y="2336873"/>
            <a:ext cx="9613861" cy="1248156"/>
          </a:xfrm>
        </p:spPr>
        <p:txBody>
          <a:bodyPr/>
          <a:lstStyle/>
          <a:p>
            <a:r>
              <a:rPr lang="en-US"/>
              <a:t>determine </a:t>
            </a:r>
            <a:r>
              <a:rPr lang="en-US" b="1"/>
              <a:t>the level of treatment plan</a:t>
            </a:r>
            <a:r>
              <a:rPr lang="en-US"/>
              <a:t> based on </a:t>
            </a:r>
            <a:r>
              <a:rPr lang="en-US" b="1"/>
              <a:t>the level of each assessed risk</a:t>
            </a:r>
            <a:r>
              <a:rPr lang="en-US"/>
              <a:t>.</a:t>
            </a:r>
          </a:p>
        </p:txBody>
      </p:sp>
    </p:spTree>
    <p:extLst>
      <p:ext uri="{BB962C8B-B14F-4D97-AF65-F5344CB8AC3E}">
        <p14:creationId xmlns:p14="http://schemas.microsoft.com/office/powerpoint/2010/main" val="359645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high ri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489" y="1733402"/>
            <a:ext cx="8799739" cy="47188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112340" y="968333"/>
            <a:ext cx="1857895"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sz="2400" dirty="0" smtClean="0">
                <a:solidFill>
                  <a:srgbClr val="FFFF00"/>
                </a:solidFill>
                <a:latin typeface="Arial" panose="020B0604020202020204" pitchFamily="34" charset="0"/>
                <a:ea typeface="Times New Roman" panose="02020603050405020304" pitchFamily="18" charset="0"/>
              </a:rPr>
              <a:t>Need treatment </a:t>
            </a:r>
            <a:r>
              <a:rPr lang="en-US" sz="2400" dirty="0">
                <a:solidFill>
                  <a:srgbClr val="FFFF00"/>
                </a:solidFill>
                <a:latin typeface="Arial" panose="020B0604020202020204" pitchFamily="34" charset="0"/>
                <a:ea typeface="Times New Roman" panose="02020603050405020304" pitchFamily="18" charset="0"/>
              </a:rPr>
              <a:t>plan</a:t>
            </a:r>
            <a:endParaRPr lang="en-US" sz="2400" dirty="0">
              <a:solidFill>
                <a:srgbClr val="FFFF00"/>
              </a:solidFill>
            </a:endParaRPr>
          </a:p>
        </p:txBody>
      </p:sp>
      <p:sp>
        <p:nvSpPr>
          <p:cNvPr id="6" name="Rectangle 5"/>
          <p:cNvSpPr/>
          <p:nvPr/>
        </p:nvSpPr>
        <p:spPr>
          <a:xfrm>
            <a:off x="428105" y="322002"/>
            <a:ext cx="2364750" cy="646331"/>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r>
              <a:rPr lang="en-US" sz="3600" b="1" dirty="0" smtClean="0">
                <a:solidFill>
                  <a:srgbClr val="FFFF00"/>
                </a:solidFill>
                <a:latin typeface="Arial" panose="020B0604020202020204" pitchFamily="34" charset="0"/>
                <a:ea typeface="Times New Roman" panose="02020603050405020304" pitchFamily="18" charset="0"/>
              </a:rPr>
              <a:t>Example :</a:t>
            </a:r>
            <a:endParaRPr lang="en-US" sz="3600" b="1" dirty="0">
              <a:solidFill>
                <a:srgbClr val="FFFF00"/>
              </a:solidFill>
            </a:endParaRPr>
          </a:p>
        </p:txBody>
      </p:sp>
      <p:sp>
        <p:nvSpPr>
          <p:cNvPr id="7" name="Rectangle 6"/>
          <p:cNvSpPr/>
          <p:nvPr/>
        </p:nvSpPr>
        <p:spPr>
          <a:xfrm>
            <a:off x="158161" y="3698569"/>
            <a:ext cx="1743212" cy="156966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sz="2400" dirty="0">
                <a:solidFill>
                  <a:srgbClr val="FFFF00"/>
                </a:solidFill>
                <a:latin typeface="Arial" panose="020B0604020202020204" pitchFamily="34" charset="0"/>
                <a:ea typeface="Times New Roman" panose="02020603050405020304" pitchFamily="18" charset="0"/>
              </a:rPr>
              <a:t>may not require a treatment plan. </a:t>
            </a:r>
          </a:p>
        </p:txBody>
      </p:sp>
    </p:spTree>
    <p:extLst>
      <p:ext uri="{BB962C8B-B14F-4D97-AF65-F5344CB8AC3E}">
        <p14:creationId xmlns:p14="http://schemas.microsoft.com/office/powerpoint/2010/main" val="282790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 commitment</a:t>
            </a:r>
            <a:endParaRPr lang="en-US" dirty="0"/>
          </a:p>
        </p:txBody>
      </p:sp>
      <p:sp>
        <p:nvSpPr>
          <p:cNvPr id="3" name="Content Placeholder 2"/>
          <p:cNvSpPr>
            <a:spLocks noGrp="1"/>
          </p:cNvSpPr>
          <p:nvPr>
            <p:ph idx="1"/>
          </p:nvPr>
        </p:nvSpPr>
        <p:spPr>
          <a:xfrm>
            <a:off x="680321" y="2336873"/>
            <a:ext cx="9613861" cy="1567470"/>
          </a:xfrm>
        </p:spPr>
        <p:txBody>
          <a:bodyPr/>
          <a:lstStyle/>
          <a:p>
            <a:r>
              <a:rPr lang="en-US" dirty="0"/>
              <a:t>Effective risk treatment relies on attaining </a:t>
            </a:r>
            <a:r>
              <a:rPr lang="en-US" sz="2800" b="1" u="sng" dirty="0">
                <a:solidFill>
                  <a:srgbClr val="FFFF00"/>
                </a:solidFill>
              </a:rPr>
              <a:t>commitment</a:t>
            </a:r>
            <a:r>
              <a:rPr lang="en-US" dirty="0"/>
              <a:t> from key </a:t>
            </a:r>
            <a:r>
              <a:rPr lang="en-US" sz="2800" b="1" u="sng" dirty="0">
                <a:solidFill>
                  <a:srgbClr val="FFFF00"/>
                </a:solidFill>
              </a:rPr>
              <a:t>stakeholders</a:t>
            </a:r>
            <a:r>
              <a:rPr lang="en-US" dirty="0"/>
              <a:t> and developing </a:t>
            </a:r>
            <a:r>
              <a:rPr lang="en-US" sz="2800" b="1" u="sng" dirty="0">
                <a:solidFill>
                  <a:srgbClr val="FFFF00"/>
                </a:solidFill>
              </a:rPr>
              <a:t>realistic objectives </a:t>
            </a:r>
            <a:r>
              <a:rPr lang="en-US" dirty="0"/>
              <a:t>and </a:t>
            </a:r>
            <a:r>
              <a:rPr lang="en-US" sz="2800" b="1" u="sng" dirty="0">
                <a:solidFill>
                  <a:srgbClr val="FFFF00"/>
                </a:solidFill>
              </a:rPr>
              <a:t>timelines</a:t>
            </a:r>
            <a:r>
              <a:rPr lang="en-US" dirty="0"/>
              <a:t> for implementation</a:t>
            </a:r>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3178454"/>
            <a:ext cx="5486400" cy="367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275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reatment </a:t>
            </a:r>
            <a:r>
              <a:rPr lang="en-US" dirty="0"/>
              <a:t>plan</a:t>
            </a:r>
          </a:p>
        </p:txBody>
      </p:sp>
      <p:sp>
        <p:nvSpPr>
          <p:cNvPr id="3" name="Content Placeholder 2"/>
          <p:cNvSpPr>
            <a:spLocks noGrp="1"/>
          </p:cNvSpPr>
          <p:nvPr>
            <p:ph idx="1"/>
          </p:nvPr>
        </p:nvSpPr>
        <p:spPr>
          <a:xfrm>
            <a:off x="273921" y="1988530"/>
            <a:ext cx="9842536" cy="3599316"/>
          </a:xfrm>
        </p:spPr>
        <p:txBody>
          <a:bodyPr>
            <a:normAutofit/>
          </a:bodyPr>
          <a:lstStyle/>
          <a:p>
            <a:r>
              <a:rPr lang="en-US" sz="2800" dirty="0"/>
              <a:t>N</a:t>
            </a:r>
            <a:r>
              <a:rPr lang="en-US" sz="2800" dirty="0" smtClean="0"/>
              <a:t>eed </a:t>
            </a:r>
            <a:r>
              <a:rPr lang="en-US" sz="2800" dirty="0"/>
              <a:t>to </a:t>
            </a:r>
            <a:r>
              <a:rPr lang="en-US" sz="2800" dirty="0" smtClean="0"/>
              <a:t>be carefully documented .</a:t>
            </a:r>
          </a:p>
          <a:p>
            <a:r>
              <a:rPr lang="en-US" sz="2800" dirty="0"/>
              <a:t>A</a:t>
            </a:r>
            <a:r>
              <a:rPr lang="en-US" sz="2800" dirty="0" smtClean="0"/>
              <a:t>ny </a:t>
            </a:r>
            <a:r>
              <a:rPr lang="en-US" sz="2800" dirty="0"/>
              <a:t>relationships or interdependencies with other risks should also be </a:t>
            </a:r>
            <a:r>
              <a:rPr lang="en-US" sz="2800" dirty="0" smtClean="0"/>
              <a:t>highlighted.</a:t>
            </a:r>
          </a:p>
          <a:p>
            <a:r>
              <a:rPr lang="en-US" sz="2800" dirty="0" smtClean="0"/>
              <a:t>Specify </a:t>
            </a:r>
            <a:r>
              <a:rPr lang="en-US" sz="2800" dirty="0"/>
              <a:t>a </a:t>
            </a:r>
            <a:r>
              <a:rPr lang="en-US" sz="3200" b="1" u="sng" dirty="0">
                <a:solidFill>
                  <a:srgbClr val="FFFF00"/>
                </a:solidFill>
              </a:rPr>
              <a:t>date</a:t>
            </a:r>
            <a:r>
              <a:rPr lang="en-US" sz="2800" dirty="0"/>
              <a:t> or a </a:t>
            </a:r>
            <a:r>
              <a:rPr lang="en-US" sz="3200" b="1" u="sng" dirty="0">
                <a:solidFill>
                  <a:srgbClr val="FFFF00"/>
                </a:solidFill>
              </a:rPr>
              <a:t>trigger</a:t>
            </a:r>
            <a:r>
              <a:rPr lang="en-US" sz="2800" dirty="0"/>
              <a:t> when risk treatment will commence and when it will </a:t>
            </a:r>
            <a:r>
              <a:rPr lang="en-US" sz="2800" dirty="0" smtClean="0"/>
              <a:t>conclude.</a:t>
            </a:r>
          </a:p>
          <a:p>
            <a:r>
              <a:rPr lang="en-US" sz="2800" dirty="0"/>
              <a:t>The time frame should be realistic and appropriate</a:t>
            </a:r>
          </a:p>
        </p:txBody>
      </p:sp>
      <p:pic>
        <p:nvPicPr>
          <p:cNvPr id="6146" name="Picture 2" descr="Image result for relationship between objecti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393" y="4847771"/>
            <a:ext cx="3571607" cy="204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12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Western Savannah </a:t>
            </a:r>
            <a:endParaRPr lang="en-US" dirty="0"/>
          </a:p>
        </p:txBody>
      </p:sp>
      <p:sp>
        <p:nvSpPr>
          <p:cNvPr id="3" name="Content Placeholder 2"/>
          <p:cNvSpPr>
            <a:spLocks noGrp="1"/>
          </p:cNvSpPr>
          <p:nvPr>
            <p:ph idx="1"/>
          </p:nvPr>
        </p:nvSpPr>
        <p:spPr>
          <a:xfrm>
            <a:off x="680321" y="2336873"/>
            <a:ext cx="9929622" cy="1799698"/>
          </a:xfrm>
        </p:spPr>
        <p:txBody>
          <a:bodyPr/>
          <a:lstStyle/>
          <a:p>
            <a:r>
              <a:rPr lang="en-US" dirty="0"/>
              <a:t>W</a:t>
            </a:r>
            <a:r>
              <a:rPr lang="en-US" dirty="0" smtClean="0"/>
              <a:t>hat </a:t>
            </a:r>
            <a:r>
              <a:rPr lang="en-US" dirty="0"/>
              <a:t>might suitable time frames be to treat identified risks, considering the hotel and related infrastructure is to be completed within two years? </a:t>
            </a:r>
          </a:p>
          <a:p>
            <a:endParaRPr lang="en-US" dirty="0"/>
          </a:p>
        </p:txBody>
      </p:sp>
      <p:pic>
        <p:nvPicPr>
          <p:cNvPr id="4" name="Picture 3"/>
          <p:cNvPicPr>
            <a:picLocks noChangeAspect="1"/>
          </p:cNvPicPr>
          <p:nvPr/>
        </p:nvPicPr>
        <p:blipFill>
          <a:blip r:embed="rId2"/>
          <a:stretch>
            <a:fillRect/>
          </a:stretch>
        </p:blipFill>
        <p:spPr>
          <a:xfrm>
            <a:off x="5609011" y="4136571"/>
            <a:ext cx="6582989" cy="2856366"/>
          </a:xfrm>
          <a:prstGeom prst="rect">
            <a:avLst/>
          </a:prstGeom>
        </p:spPr>
      </p:pic>
    </p:spTree>
    <p:extLst>
      <p:ext uri="{BB962C8B-B14F-4D97-AF65-F5344CB8AC3E}">
        <p14:creationId xmlns:p14="http://schemas.microsoft.com/office/powerpoint/2010/main" val="3275764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Summary :</a:t>
            </a:r>
            <a:endParaRPr lang="en-US" dirty="0"/>
          </a:p>
        </p:txBody>
      </p:sp>
      <p:pic>
        <p:nvPicPr>
          <p:cNvPr id="4" name="Picture 3"/>
          <p:cNvPicPr>
            <a:picLocks noChangeAspect="1"/>
          </p:cNvPicPr>
          <p:nvPr/>
        </p:nvPicPr>
        <p:blipFill>
          <a:blip r:embed="rId2"/>
          <a:stretch>
            <a:fillRect/>
          </a:stretch>
        </p:blipFill>
        <p:spPr>
          <a:xfrm>
            <a:off x="1273175" y="2125662"/>
            <a:ext cx="6274254" cy="4529026"/>
          </a:xfrm>
          <a:prstGeom prst="rect">
            <a:avLst/>
          </a:prstGeom>
        </p:spPr>
      </p:pic>
    </p:spTree>
    <p:extLst>
      <p:ext uri="{BB962C8B-B14F-4D97-AF65-F5344CB8AC3E}">
        <p14:creationId xmlns:p14="http://schemas.microsoft.com/office/powerpoint/2010/main" val="149959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Risk :</a:t>
            </a:r>
            <a:endParaRPr lang="en-US" dirty="0"/>
          </a:p>
        </p:txBody>
      </p:sp>
      <p:sp>
        <p:nvSpPr>
          <p:cNvPr id="3" name="Content Placeholder 2"/>
          <p:cNvSpPr>
            <a:spLocks noGrp="1"/>
          </p:cNvSpPr>
          <p:nvPr>
            <p:ph idx="1"/>
          </p:nvPr>
        </p:nvSpPr>
        <p:spPr>
          <a:xfrm>
            <a:off x="680321" y="2336873"/>
            <a:ext cx="9613861" cy="1364270"/>
          </a:xfrm>
        </p:spPr>
        <p:txBody>
          <a:bodyPr/>
          <a:lstStyle/>
          <a:p>
            <a:r>
              <a:rPr lang="en-US" dirty="0"/>
              <a:t>M</a:t>
            </a:r>
            <a:r>
              <a:rPr lang="en-US" dirty="0" smtClean="0"/>
              <a:t>eans </a:t>
            </a:r>
            <a:r>
              <a:rPr lang="en-US" dirty="0"/>
              <a:t>you are shifting the burden of the risk so to speak on to someone else</a:t>
            </a:r>
          </a:p>
        </p:txBody>
      </p:sp>
      <p:pic>
        <p:nvPicPr>
          <p:cNvPr id="4" name="Picture 3"/>
          <p:cNvPicPr>
            <a:picLocks noChangeAspect="1"/>
          </p:cNvPicPr>
          <p:nvPr/>
        </p:nvPicPr>
        <p:blipFill>
          <a:blip r:embed="rId2"/>
          <a:stretch>
            <a:fillRect/>
          </a:stretch>
        </p:blipFill>
        <p:spPr>
          <a:xfrm>
            <a:off x="8505145" y="2722059"/>
            <a:ext cx="3686855" cy="4135941"/>
          </a:xfrm>
          <a:prstGeom prst="rect">
            <a:avLst/>
          </a:prstGeom>
        </p:spPr>
      </p:pic>
    </p:spTree>
    <p:extLst>
      <p:ext uri="{BB962C8B-B14F-4D97-AF65-F5344CB8AC3E}">
        <p14:creationId xmlns:p14="http://schemas.microsoft.com/office/powerpoint/2010/main" val="2850130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2848" y="805315"/>
            <a:ext cx="4105275" cy="1038225"/>
          </a:xfrm>
          <a:prstGeom prst="rect">
            <a:avLst/>
          </a:prstGeom>
        </p:spPr>
      </p:pic>
      <p:sp>
        <p:nvSpPr>
          <p:cNvPr id="5" name="Rectangle 4"/>
          <p:cNvSpPr/>
          <p:nvPr/>
        </p:nvSpPr>
        <p:spPr>
          <a:xfrm>
            <a:off x="362858" y="6087906"/>
            <a:ext cx="10464800" cy="646331"/>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rgbClr val="C00000"/>
                </a:solidFill>
                <a:latin typeface="Arial" panose="020B0604020202020204" pitchFamily="34" charset="0"/>
                <a:ea typeface="Times New Roman" panose="02020603050405020304" pitchFamily="18" charset="0"/>
              </a:rPr>
              <a:t>Bear in mind, transferring risk only works for you if the contractor is in a better position to manage the risk than what you are. </a:t>
            </a:r>
            <a:endParaRPr lang="en-US" b="1" dirty="0">
              <a:solidFill>
                <a:srgbClr val="C00000"/>
              </a:solidFill>
            </a:endParaRPr>
          </a:p>
        </p:txBody>
      </p:sp>
      <p:pic>
        <p:nvPicPr>
          <p:cNvPr id="8194" name="Picture 2" descr="Image result for subcontrac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4" y="2243136"/>
            <a:ext cx="4518025" cy="351402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subcontract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4399" y="2243136"/>
            <a:ext cx="3512458" cy="351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902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Insurance </a:t>
            </a:r>
            <a:endParaRPr lang="en-US" dirty="0"/>
          </a:p>
        </p:txBody>
      </p:sp>
      <p:pic>
        <p:nvPicPr>
          <p:cNvPr id="4" name="Picture 3"/>
          <p:cNvPicPr>
            <a:picLocks noChangeAspect="1"/>
          </p:cNvPicPr>
          <p:nvPr/>
        </p:nvPicPr>
        <p:blipFill>
          <a:blip r:embed="rId2"/>
          <a:stretch>
            <a:fillRect/>
          </a:stretch>
        </p:blipFill>
        <p:spPr>
          <a:xfrm>
            <a:off x="-1" y="1952170"/>
            <a:ext cx="13178971" cy="4905830"/>
          </a:xfrm>
          <a:prstGeom prst="rect">
            <a:avLst/>
          </a:prstGeom>
        </p:spPr>
      </p:pic>
      <p:pic>
        <p:nvPicPr>
          <p:cNvPr id="9218" name="Picture 2" descr="Image result for insurance cove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171" y="1952171"/>
            <a:ext cx="4905829" cy="490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274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Currency insurance </a:t>
            </a:r>
            <a:r>
              <a:rPr lang="en-US" dirty="0" smtClean="0"/>
              <a:t>:</a:t>
            </a:r>
            <a:endParaRPr lang="en-US" dirty="0"/>
          </a:p>
        </p:txBody>
      </p:sp>
      <p:pic>
        <p:nvPicPr>
          <p:cNvPr id="4" name="Picture 3"/>
          <p:cNvPicPr>
            <a:picLocks noChangeAspect="1"/>
          </p:cNvPicPr>
          <p:nvPr/>
        </p:nvPicPr>
        <p:blipFill>
          <a:blip r:embed="rId2"/>
          <a:stretch>
            <a:fillRect/>
          </a:stretch>
        </p:blipFill>
        <p:spPr>
          <a:xfrm>
            <a:off x="5229225" y="2181225"/>
            <a:ext cx="6962775" cy="4676775"/>
          </a:xfrm>
          <a:prstGeom prst="rect">
            <a:avLst/>
          </a:prstGeom>
        </p:spPr>
      </p:pic>
      <p:sp>
        <p:nvSpPr>
          <p:cNvPr id="5" name="Rectangle 4"/>
          <p:cNvSpPr/>
          <p:nvPr/>
        </p:nvSpPr>
        <p:spPr>
          <a:xfrm>
            <a:off x="385360" y="5102163"/>
            <a:ext cx="4157611" cy="1384995"/>
          </a:xfrm>
          <a:prstGeom prst="rect">
            <a:avLst/>
          </a:prstGeom>
        </p:spPr>
        <p:txBody>
          <a:bodyPr wrap="square">
            <a:spAutoFit/>
          </a:bodyPr>
          <a:lstStyle/>
          <a:p>
            <a:r>
              <a:rPr lang="en-US" sz="2800" dirty="0">
                <a:solidFill>
                  <a:srgbClr val="FFFF00"/>
                </a:solidFill>
                <a:latin typeface="Arial" panose="020B0604020202020204" pitchFamily="34" charset="0"/>
                <a:ea typeface="Times New Roman" panose="02020603050405020304" pitchFamily="18" charset="0"/>
              </a:rPr>
              <a:t>by buying forward exchange cover contracts</a:t>
            </a:r>
            <a:endParaRPr lang="en-US" sz="2800" dirty="0">
              <a:solidFill>
                <a:srgbClr val="FFFF00"/>
              </a:solidFill>
            </a:endParaRPr>
          </a:p>
        </p:txBody>
      </p:sp>
    </p:spTree>
    <p:extLst>
      <p:ext uri="{BB962C8B-B14F-4D97-AF65-F5344CB8AC3E}">
        <p14:creationId xmlns:p14="http://schemas.microsoft.com/office/powerpoint/2010/main" val="4244216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76912" y="2635660"/>
            <a:ext cx="8494633"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1 Why risk response?</a:t>
            </a:r>
          </a:p>
        </p:txBody>
      </p:sp>
    </p:spTree>
    <p:extLst>
      <p:ext uri="{BB962C8B-B14F-4D97-AF65-F5344CB8AC3E}">
        <p14:creationId xmlns:p14="http://schemas.microsoft.com/office/powerpoint/2010/main" val="44319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949" y="738714"/>
            <a:ext cx="11511679" cy="1080938"/>
          </a:xfrm>
        </p:spPr>
        <p:txBody>
          <a:bodyPr>
            <a:normAutofit/>
          </a:bodyPr>
          <a:lstStyle/>
          <a:p>
            <a:r>
              <a:rPr lang="en-US" dirty="0"/>
              <a:t>F</a:t>
            </a:r>
            <a:r>
              <a:rPr lang="en-US" dirty="0" smtClean="0"/>
              <a:t>orward</a:t>
            </a:r>
            <a:r>
              <a:rPr lang="en-US" dirty="0"/>
              <a:t> </a:t>
            </a:r>
            <a:r>
              <a:rPr lang="en-US" b="1" dirty="0"/>
              <a:t>exchange </a:t>
            </a:r>
            <a:r>
              <a:rPr lang="en-US" b="1" dirty="0" smtClean="0"/>
              <a:t>contract</a:t>
            </a:r>
            <a:r>
              <a:rPr lang="en-US" dirty="0"/>
              <a:t> </a:t>
            </a:r>
            <a:r>
              <a:rPr lang="en-US" dirty="0" smtClean="0"/>
              <a:t>(FEC or forward</a:t>
            </a:r>
            <a:r>
              <a:rPr lang="en-US" dirty="0"/>
              <a:t> </a:t>
            </a:r>
            <a:r>
              <a:rPr lang="en-US" b="1" dirty="0" smtClean="0"/>
              <a:t>cover)</a:t>
            </a:r>
            <a:endParaRPr lang="en-US" dirty="0"/>
          </a:p>
        </p:txBody>
      </p:sp>
      <p:sp>
        <p:nvSpPr>
          <p:cNvPr id="3" name="Content Placeholder 2"/>
          <p:cNvSpPr>
            <a:spLocks noGrp="1"/>
          </p:cNvSpPr>
          <p:nvPr>
            <p:ph idx="1"/>
          </p:nvPr>
        </p:nvSpPr>
        <p:spPr/>
        <p:txBody>
          <a:bodyPr/>
          <a:lstStyle/>
          <a:p>
            <a:r>
              <a:rPr lang="en-US" dirty="0" smtClean="0"/>
              <a:t>It </a:t>
            </a:r>
            <a:r>
              <a:rPr lang="en-US" dirty="0"/>
              <a:t>is </a:t>
            </a:r>
            <a:r>
              <a:rPr lang="en-US" dirty="0" smtClean="0"/>
              <a:t>a </a:t>
            </a:r>
            <a:r>
              <a:rPr lang="en-US" b="1" dirty="0" smtClean="0"/>
              <a:t>contract</a:t>
            </a:r>
            <a:r>
              <a:rPr lang="en-US" dirty="0"/>
              <a:t> between a bank and its customer, whereby a rate of </a:t>
            </a:r>
            <a:r>
              <a:rPr lang="en-US" b="1" dirty="0"/>
              <a:t>exchange</a:t>
            </a:r>
            <a:r>
              <a:rPr lang="en-US" dirty="0"/>
              <a:t> is fixed immediately, for the buying and selling of one currency for another, for delivery at an agreed future date.</a:t>
            </a:r>
          </a:p>
        </p:txBody>
      </p:sp>
      <p:pic>
        <p:nvPicPr>
          <p:cNvPr id="4" name="Picture 3"/>
          <p:cNvPicPr>
            <a:picLocks noChangeAspect="1"/>
          </p:cNvPicPr>
          <p:nvPr/>
        </p:nvPicPr>
        <p:blipFill>
          <a:blip r:embed="rId2"/>
          <a:stretch>
            <a:fillRect/>
          </a:stretch>
        </p:blipFill>
        <p:spPr>
          <a:xfrm>
            <a:off x="6337679" y="3396343"/>
            <a:ext cx="5843360" cy="3461657"/>
          </a:xfrm>
          <a:prstGeom prst="rect">
            <a:avLst/>
          </a:prstGeom>
        </p:spPr>
      </p:pic>
    </p:spTree>
    <p:extLst>
      <p:ext uri="{BB962C8B-B14F-4D97-AF65-F5344CB8AC3E}">
        <p14:creationId xmlns:p14="http://schemas.microsoft.com/office/powerpoint/2010/main" val="2901959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
            </a:r>
            <a:r>
              <a:rPr lang="en-US" b="1" dirty="0" smtClean="0"/>
              <a:t>etailed</a:t>
            </a:r>
            <a:r>
              <a:rPr lang="en-US" dirty="0" smtClean="0"/>
              <a:t> </a:t>
            </a:r>
            <a:r>
              <a:rPr lang="en-US" b="1" dirty="0" smtClean="0"/>
              <a:t>records</a:t>
            </a:r>
            <a:r>
              <a:rPr lang="ar-EG" b="1" dirty="0" smtClean="0"/>
              <a:t> </a:t>
            </a:r>
            <a:r>
              <a:rPr lang="en-US" b="1" dirty="0" smtClean="0"/>
              <a:t> about :</a:t>
            </a:r>
            <a:endParaRPr lang="en-US" dirty="0"/>
          </a:p>
        </p:txBody>
      </p:sp>
      <p:sp>
        <p:nvSpPr>
          <p:cNvPr id="3" name="Content Placeholder 2"/>
          <p:cNvSpPr>
            <a:spLocks noGrp="1"/>
          </p:cNvSpPr>
          <p:nvPr>
            <p:ph idx="1"/>
          </p:nvPr>
        </p:nvSpPr>
        <p:spPr>
          <a:xfrm>
            <a:off x="680321" y="2062880"/>
            <a:ext cx="9613861" cy="3599316"/>
          </a:xfrm>
        </p:spPr>
        <p:txBody>
          <a:bodyPr/>
          <a:lstStyle/>
          <a:p>
            <a:pPr lvl="0"/>
            <a:r>
              <a:rPr lang="en-US" dirty="0"/>
              <a:t>T</a:t>
            </a:r>
            <a:r>
              <a:rPr lang="en-US" dirty="0" smtClean="0"/>
              <a:t>reating </a:t>
            </a:r>
            <a:r>
              <a:rPr lang="en-US" dirty="0"/>
              <a:t>risks, </a:t>
            </a:r>
          </a:p>
          <a:p>
            <a:pPr lvl="0"/>
            <a:r>
              <a:rPr lang="en-US" dirty="0"/>
              <a:t>T</a:t>
            </a:r>
            <a:r>
              <a:rPr lang="en-US" dirty="0" smtClean="0"/>
              <a:t>he </a:t>
            </a:r>
            <a:r>
              <a:rPr lang="en-US" dirty="0"/>
              <a:t>given </a:t>
            </a:r>
            <a:r>
              <a:rPr lang="en-US" sz="2800" b="1" u="sng" dirty="0" smtClean="0">
                <a:solidFill>
                  <a:srgbClr val="FFFF00"/>
                </a:solidFill>
              </a:rPr>
              <a:t>context</a:t>
            </a:r>
            <a:endParaRPr lang="en-US" b="1" u="sng" dirty="0">
              <a:solidFill>
                <a:srgbClr val="FFFF00"/>
              </a:solidFill>
            </a:endParaRPr>
          </a:p>
          <a:p>
            <a:pPr lvl="0"/>
            <a:r>
              <a:rPr lang="en-US" sz="2800" b="1" u="sng" dirty="0">
                <a:solidFill>
                  <a:srgbClr val="FFFF00"/>
                </a:solidFill>
              </a:rPr>
              <a:t>What</a:t>
            </a:r>
            <a:r>
              <a:rPr lang="en-US" dirty="0" smtClean="0"/>
              <a:t> </a:t>
            </a:r>
            <a:r>
              <a:rPr lang="en-US" dirty="0"/>
              <a:t>actions need to be performed by </a:t>
            </a:r>
            <a:r>
              <a:rPr lang="en-US" sz="2800" b="1" u="sng" dirty="0">
                <a:solidFill>
                  <a:srgbClr val="FFFF00"/>
                </a:solidFill>
              </a:rPr>
              <a:t>whom</a:t>
            </a:r>
            <a:r>
              <a:rPr lang="en-US" dirty="0"/>
              <a:t>, and </a:t>
            </a:r>
          </a:p>
          <a:p>
            <a:pPr lvl="0"/>
            <a:r>
              <a:rPr lang="en-US" dirty="0"/>
              <a:t>What </a:t>
            </a:r>
            <a:r>
              <a:rPr lang="en-US" sz="2800" b="1" u="sng" dirty="0">
                <a:solidFill>
                  <a:srgbClr val="FFFF00"/>
                </a:solidFill>
              </a:rPr>
              <a:t>deadlines</a:t>
            </a:r>
            <a:r>
              <a:rPr lang="en-US" dirty="0"/>
              <a:t> or </a:t>
            </a:r>
            <a:r>
              <a:rPr lang="en-US" sz="2800" b="1" u="sng" dirty="0">
                <a:solidFill>
                  <a:srgbClr val="FFFF00"/>
                </a:solidFill>
              </a:rPr>
              <a:t>criteria</a:t>
            </a:r>
            <a:r>
              <a:rPr lang="en-US" dirty="0"/>
              <a:t> you have set for ensuring they are done properly and on time.</a:t>
            </a:r>
          </a:p>
          <a:p>
            <a:endParaRPr lang="en-US" dirty="0"/>
          </a:p>
        </p:txBody>
      </p:sp>
      <p:pic>
        <p:nvPicPr>
          <p:cNvPr id="4" name="Picture 3"/>
          <p:cNvPicPr>
            <a:picLocks noChangeAspect="1"/>
          </p:cNvPicPr>
          <p:nvPr/>
        </p:nvPicPr>
        <p:blipFill>
          <a:blip r:embed="rId2"/>
          <a:stretch>
            <a:fillRect/>
          </a:stretch>
        </p:blipFill>
        <p:spPr>
          <a:xfrm>
            <a:off x="7982857" y="4263303"/>
            <a:ext cx="4209143" cy="2706729"/>
          </a:xfrm>
          <a:prstGeom prst="rect">
            <a:avLst/>
          </a:prstGeom>
        </p:spPr>
      </p:pic>
    </p:spTree>
    <p:extLst>
      <p:ext uri="{BB962C8B-B14F-4D97-AF65-F5344CB8AC3E}">
        <p14:creationId xmlns:p14="http://schemas.microsoft.com/office/powerpoint/2010/main" val="403739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1400" y="2484817"/>
            <a:ext cx="6840334" cy="1754326"/>
          </a:xfrm>
          <a:prstGeom prst="rect">
            <a:avLst/>
          </a:prstGeom>
        </p:spPr>
        <p:txBody>
          <a:bodyPr wrap="none">
            <a:spAutoFit/>
          </a:bodyPr>
          <a:lstStyle/>
          <a:p>
            <a:pPr algn="ctr"/>
            <a:r>
              <a:rPr lang="en-US" sz="5400" b="1" dirty="0">
                <a:solidFill>
                  <a:srgbClr val="FFC000"/>
                </a:solidFill>
                <a:latin typeface="Open Sans"/>
              </a:rPr>
              <a:t>Knowledge check 1</a:t>
            </a:r>
            <a:r>
              <a:rPr lang="en-US" sz="5400" b="1" dirty="0" smtClean="0">
                <a:solidFill>
                  <a:srgbClr val="FFC000"/>
                </a:solidFill>
                <a:latin typeface="Open Sans"/>
              </a:rPr>
              <a:t>:</a:t>
            </a:r>
          </a:p>
          <a:p>
            <a:pPr algn="ctr"/>
            <a:r>
              <a:rPr lang="en-US" sz="5400" b="1" dirty="0">
                <a:solidFill>
                  <a:srgbClr val="FFC000"/>
                </a:solidFill>
                <a:latin typeface="Open Sans"/>
              </a:rPr>
              <a:t>Risk response </a:t>
            </a:r>
            <a:endParaRPr lang="en-US" sz="5400" b="1" dirty="0" smtClean="0">
              <a:solidFill>
                <a:srgbClr val="FFC000"/>
              </a:solidFill>
              <a:latin typeface="Open Sans"/>
            </a:endParaRPr>
          </a:p>
        </p:txBody>
      </p:sp>
    </p:spTree>
    <p:extLst>
      <p:ext uri="{BB962C8B-B14F-4D97-AF65-F5344CB8AC3E}">
        <p14:creationId xmlns:p14="http://schemas.microsoft.com/office/powerpoint/2010/main" val="3847775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1</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are "treat", "transfer", "terminate" and "take" all examples of?</a:t>
            </a:r>
          </a:p>
        </p:txBody>
      </p:sp>
      <p:sp>
        <p:nvSpPr>
          <p:cNvPr id="9" name="Rectangle 8"/>
          <p:cNvSpPr/>
          <p:nvPr/>
        </p:nvSpPr>
        <p:spPr>
          <a:xfrm>
            <a:off x="2297211" y="2067100"/>
            <a:ext cx="3341121" cy="2459071"/>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Risks</a:t>
            </a:r>
          </a:p>
          <a:p>
            <a:pPr marL="285750" indent="-285750">
              <a:lnSpc>
                <a:spcPct val="200000"/>
              </a:lnSpc>
              <a:buFont typeface="Arial" panose="020B0604020202020204" pitchFamily="34" charset="0"/>
              <a:buChar char="•"/>
            </a:pPr>
            <a:r>
              <a:rPr lang="en-US" sz="2000" dirty="0">
                <a:solidFill>
                  <a:srgbClr val="00B0F0"/>
                </a:solidFill>
                <a:latin typeface="Open Sans"/>
              </a:rPr>
              <a:t>Contingencies</a:t>
            </a:r>
          </a:p>
          <a:p>
            <a:pPr marL="285750" indent="-285750">
              <a:lnSpc>
                <a:spcPct val="200000"/>
              </a:lnSpc>
              <a:buFont typeface="Arial" panose="020B0604020202020204" pitchFamily="34" charset="0"/>
              <a:buChar char="•"/>
            </a:pPr>
            <a:r>
              <a:rPr lang="en-US" sz="2000" dirty="0">
                <a:solidFill>
                  <a:srgbClr val="00B0F0"/>
                </a:solidFill>
                <a:latin typeface="Open Sans"/>
              </a:rPr>
              <a:t>Uncertainties</a:t>
            </a:r>
          </a:p>
          <a:p>
            <a:pPr marL="285750" indent="-285750">
              <a:lnSpc>
                <a:spcPct val="200000"/>
              </a:lnSpc>
              <a:buFont typeface="Arial" panose="020B0604020202020204" pitchFamily="34" charset="0"/>
              <a:buChar char="•"/>
            </a:pPr>
            <a:r>
              <a:rPr lang="en-US" sz="2000" dirty="0" smtClean="0">
                <a:solidFill>
                  <a:srgbClr val="00B0F0"/>
                </a:solidFill>
                <a:latin typeface="Open Sans"/>
              </a:rPr>
              <a:t>Responses</a:t>
            </a:r>
            <a:endParaRPr lang="en-US" sz="2000" dirty="0">
              <a:solidFill>
                <a:srgbClr val="00B0F0"/>
              </a:solidFill>
              <a:latin typeface="Open Sans"/>
            </a:endParaRPr>
          </a:p>
        </p:txBody>
      </p:sp>
      <p:pic>
        <p:nvPicPr>
          <p:cNvPr id="11" name="Picture 10"/>
          <p:cNvPicPr>
            <a:picLocks noChangeAspect="1"/>
          </p:cNvPicPr>
          <p:nvPr/>
        </p:nvPicPr>
        <p:blipFill>
          <a:blip r:embed="rId2"/>
          <a:stretch>
            <a:fillRect/>
          </a:stretch>
        </p:blipFill>
        <p:spPr>
          <a:xfrm>
            <a:off x="1955122" y="4027308"/>
            <a:ext cx="342089" cy="365413"/>
          </a:xfrm>
          <a:prstGeom prst="rect">
            <a:avLst/>
          </a:prstGeom>
        </p:spPr>
      </p:pic>
      <p:sp>
        <p:nvSpPr>
          <p:cNvPr id="7" name="Rectangle 6"/>
          <p:cNvSpPr/>
          <p:nvPr/>
        </p:nvSpPr>
        <p:spPr>
          <a:xfrm>
            <a:off x="6313453" y="3380977"/>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All identified risks need to be responded to in one way or another. "Treat", "transfer", "terminate" and "take" are also referred to as the 4Ts.</a:t>
            </a:r>
          </a:p>
        </p:txBody>
      </p:sp>
    </p:spTree>
    <p:extLst>
      <p:ext uri="{BB962C8B-B14F-4D97-AF65-F5344CB8AC3E}">
        <p14:creationId xmlns:p14="http://schemas.microsoft.com/office/powerpoint/2010/main" val="4110462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2</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Which of the following are valid reasons for managing risk on a project? Identify each valid reason</a:t>
            </a:r>
          </a:p>
        </p:txBody>
      </p:sp>
      <p:sp>
        <p:nvSpPr>
          <p:cNvPr id="9" name="Rectangle 8"/>
          <p:cNvSpPr/>
          <p:nvPr/>
        </p:nvSpPr>
        <p:spPr>
          <a:xfrm>
            <a:off x="1243326" y="2067099"/>
            <a:ext cx="8040158"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B0F0"/>
                </a:solidFill>
                <a:latin typeface="Open Sans"/>
              </a:rPr>
              <a:t>To </a:t>
            </a:r>
            <a:r>
              <a:rPr lang="en-US" sz="2000" dirty="0" err="1">
                <a:solidFill>
                  <a:srgbClr val="00B0F0"/>
                </a:solidFill>
                <a:latin typeface="Open Sans"/>
              </a:rPr>
              <a:t>minimise</a:t>
            </a:r>
            <a:r>
              <a:rPr lang="en-US" sz="2000" dirty="0">
                <a:solidFill>
                  <a:srgbClr val="00B0F0"/>
                </a:solidFill>
                <a:latin typeface="Open Sans"/>
              </a:rPr>
              <a:t> the likelihood of the risk</a:t>
            </a:r>
          </a:p>
          <a:p>
            <a:pPr marL="285750" indent="-285750">
              <a:lnSpc>
                <a:spcPct val="200000"/>
              </a:lnSpc>
              <a:buFont typeface="Arial" panose="020B0604020202020204" pitchFamily="34" charset="0"/>
              <a:buChar char="•"/>
            </a:pPr>
            <a:r>
              <a:rPr lang="en-US" sz="2000" dirty="0">
                <a:solidFill>
                  <a:srgbClr val="00B0F0"/>
                </a:solidFill>
                <a:latin typeface="Open Sans"/>
              </a:rPr>
              <a:t>To </a:t>
            </a:r>
            <a:r>
              <a:rPr lang="en-US" sz="2000" dirty="0" err="1">
                <a:solidFill>
                  <a:srgbClr val="00B0F0"/>
                </a:solidFill>
                <a:latin typeface="Open Sans"/>
              </a:rPr>
              <a:t>minimise</a:t>
            </a:r>
            <a:r>
              <a:rPr lang="en-US" sz="2000" dirty="0">
                <a:solidFill>
                  <a:srgbClr val="00B0F0"/>
                </a:solidFill>
                <a:latin typeface="Open Sans"/>
              </a:rPr>
              <a:t> the </a:t>
            </a:r>
            <a:r>
              <a:rPr lang="en-US" sz="2000" dirty="0" err="1">
                <a:solidFill>
                  <a:srgbClr val="00B0F0"/>
                </a:solidFill>
                <a:latin typeface="Open Sans"/>
              </a:rPr>
              <a:t>unfavourable</a:t>
            </a:r>
            <a:r>
              <a:rPr lang="en-US" sz="2000" dirty="0">
                <a:solidFill>
                  <a:srgbClr val="00B0F0"/>
                </a:solidFill>
                <a:latin typeface="Open Sans"/>
              </a:rPr>
              <a:t> consequences of the risk</a:t>
            </a:r>
          </a:p>
          <a:p>
            <a:pPr marL="285750" indent="-285750">
              <a:lnSpc>
                <a:spcPct val="200000"/>
              </a:lnSpc>
              <a:buFont typeface="Arial" panose="020B0604020202020204" pitchFamily="34" charset="0"/>
              <a:buChar char="•"/>
            </a:pPr>
            <a:r>
              <a:rPr lang="en-US" sz="2000" dirty="0">
                <a:solidFill>
                  <a:srgbClr val="00B0F0"/>
                </a:solidFill>
                <a:latin typeface="Open Sans"/>
              </a:rPr>
              <a:t>To </a:t>
            </a:r>
            <a:r>
              <a:rPr lang="en-US" sz="2000" dirty="0" err="1">
                <a:solidFill>
                  <a:srgbClr val="00B0F0"/>
                </a:solidFill>
                <a:latin typeface="Open Sans"/>
              </a:rPr>
              <a:t>maximise</a:t>
            </a:r>
            <a:r>
              <a:rPr lang="en-US" sz="2000" dirty="0">
                <a:solidFill>
                  <a:srgbClr val="00B0F0"/>
                </a:solidFill>
                <a:latin typeface="Open Sans"/>
              </a:rPr>
              <a:t> the probability of </a:t>
            </a:r>
            <a:r>
              <a:rPr lang="en-US" sz="2000" dirty="0" err="1">
                <a:solidFill>
                  <a:srgbClr val="00B0F0"/>
                </a:solidFill>
                <a:latin typeface="Open Sans"/>
              </a:rPr>
              <a:t>favourable</a:t>
            </a:r>
            <a:r>
              <a:rPr lang="en-US" sz="2000" dirty="0">
                <a:solidFill>
                  <a:srgbClr val="00B0F0"/>
                </a:solidFill>
                <a:latin typeface="Open Sans"/>
              </a:rPr>
              <a:t> consequences of the risk</a:t>
            </a:r>
          </a:p>
          <a:p>
            <a:pPr marL="285750" indent="-285750">
              <a:lnSpc>
                <a:spcPct val="200000"/>
              </a:lnSpc>
              <a:buFont typeface="Arial" panose="020B0604020202020204" pitchFamily="34" charset="0"/>
              <a:buChar char="•"/>
            </a:pPr>
            <a:r>
              <a:rPr lang="en-US" sz="2000" dirty="0">
                <a:solidFill>
                  <a:srgbClr val="00B0F0"/>
                </a:solidFill>
                <a:latin typeface="Open Sans"/>
              </a:rPr>
              <a:t>To provide a warning system as late as possible</a:t>
            </a:r>
          </a:p>
        </p:txBody>
      </p:sp>
      <p:pic>
        <p:nvPicPr>
          <p:cNvPr id="11" name="Picture 10"/>
          <p:cNvPicPr>
            <a:picLocks noChangeAspect="1"/>
          </p:cNvPicPr>
          <p:nvPr/>
        </p:nvPicPr>
        <p:blipFill>
          <a:blip r:embed="rId2"/>
          <a:stretch>
            <a:fillRect/>
          </a:stretch>
        </p:blipFill>
        <p:spPr>
          <a:xfrm>
            <a:off x="872150" y="2318345"/>
            <a:ext cx="342089" cy="365413"/>
          </a:xfrm>
          <a:prstGeom prst="rect">
            <a:avLst/>
          </a:prstGeom>
        </p:spPr>
      </p:pic>
      <p:sp>
        <p:nvSpPr>
          <p:cNvPr id="7" name="Rectangle 6"/>
          <p:cNvSpPr/>
          <p:nvPr/>
        </p:nvSpPr>
        <p:spPr>
          <a:xfrm>
            <a:off x="6266958" y="5094536"/>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All identified risks need to be responded to in one way or another. It is about anticipating and informing decision making.</a:t>
            </a:r>
          </a:p>
        </p:txBody>
      </p:sp>
      <p:pic>
        <p:nvPicPr>
          <p:cNvPr id="8" name="Picture 7"/>
          <p:cNvPicPr>
            <a:picLocks noChangeAspect="1"/>
          </p:cNvPicPr>
          <p:nvPr/>
        </p:nvPicPr>
        <p:blipFill>
          <a:blip r:embed="rId2"/>
          <a:stretch>
            <a:fillRect/>
          </a:stretch>
        </p:blipFill>
        <p:spPr>
          <a:xfrm>
            <a:off x="791848" y="2856069"/>
            <a:ext cx="342089" cy="365413"/>
          </a:xfrm>
          <a:prstGeom prst="rect">
            <a:avLst/>
          </a:prstGeom>
        </p:spPr>
      </p:pic>
      <p:pic>
        <p:nvPicPr>
          <p:cNvPr id="10" name="Picture 9"/>
          <p:cNvPicPr>
            <a:picLocks noChangeAspect="1"/>
          </p:cNvPicPr>
          <p:nvPr/>
        </p:nvPicPr>
        <p:blipFill>
          <a:blip r:embed="rId2"/>
          <a:stretch>
            <a:fillRect/>
          </a:stretch>
        </p:blipFill>
        <p:spPr>
          <a:xfrm>
            <a:off x="791849" y="3393794"/>
            <a:ext cx="342089" cy="365413"/>
          </a:xfrm>
          <a:prstGeom prst="rect">
            <a:avLst/>
          </a:prstGeom>
        </p:spPr>
      </p:pic>
    </p:spTree>
    <p:extLst>
      <p:ext uri="{BB962C8B-B14F-4D97-AF65-F5344CB8AC3E}">
        <p14:creationId xmlns:p14="http://schemas.microsoft.com/office/powerpoint/2010/main" val="1384120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3</a:t>
            </a:r>
            <a:endParaRPr lang="en-US" sz="2800" b="1" i="0" u="sng" dirty="0">
              <a:solidFill>
                <a:srgbClr val="C00000"/>
              </a:solidFill>
              <a:effectLst/>
              <a:latin typeface="Open Sans"/>
            </a:endParaRPr>
          </a:p>
        </p:txBody>
      </p:sp>
      <p:sp>
        <p:nvSpPr>
          <p:cNvPr id="3" name="Rectangle 2"/>
          <p:cNvSpPr/>
          <p:nvPr/>
        </p:nvSpPr>
        <p:spPr>
          <a:xfrm>
            <a:off x="1492447" y="731879"/>
            <a:ext cx="8382447" cy="1200329"/>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What is the term for a risk response strategy that generally reduces the probability or impact of the event without altering the project's objectives?</a:t>
            </a:r>
          </a:p>
        </p:txBody>
      </p:sp>
      <p:sp>
        <p:nvSpPr>
          <p:cNvPr id="9" name="Rectangle 8"/>
          <p:cNvSpPr/>
          <p:nvPr/>
        </p:nvSpPr>
        <p:spPr>
          <a:xfrm>
            <a:off x="2297211" y="2067100"/>
            <a:ext cx="4227575" cy="255454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b="1" dirty="0">
                <a:solidFill>
                  <a:srgbClr val="00B0F0"/>
                </a:solidFill>
                <a:latin typeface="Open Sans"/>
              </a:rPr>
              <a:t>Avoidance Response</a:t>
            </a:r>
          </a:p>
          <a:p>
            <a:pPr marL="285750" indent="-285750">
              <a:lnSpc>
                <a:spcPct val="200000"/>
              </a:lnSpc>
              <a:buFont typeface="Arial" panose="020B0604020202020204" pitchFamily="34" charset="0"/>
              <a:buChar char="•"/>
            </a:pPr>
            <a:r>
              <a:rPr lang="en-US" sz="2000" b="1" dirty="0">
                <a:solidFill>
                  <a:srgbClr val="00B0F0"/>
                </a:solidFill>
                <a:latin typeface="Open Sans"/>
              </a:rPr>
              <a:t>Treat Response</a:t>
            </a:r>
          </a:p>
          <a:p>
            <a:pPr marL="285750" indent="-285750">
              <a:lnSpc>
                <a:spcPct val="200000"/>
              </a:lnSpc>
              <a:buFont typeface="Arial" panose="020B0604020202020204" pitchFamily="34" charset="0"/>
              <a:buChar char="•"/>
            </a:pPr>
            <a:r>
              <a:rPr lang="en-US" sz="2000" b="1" dirty="0">
                <a:solidFill>
                  <a:srgbClr val="00B0F0"/>
                </a:solidFill>
                <a:latin typeface="Open Sans"/>
              </a:rPr>
              <a:t>Take Response</a:t>
            </a:r>
          </a:p>
          <a:p>
            <a:pPr marL="285750" indent="-285750">
              <a:lnSpc>
                <a:spcPct val="200000"/>
              </a:lnSpc>
              <a:buFont typeface="Arial" panose="020B0604020202020204" pitchFamily="34" charset="0"/>
              <a:buChar char="•"/>
            </a:pPr>
            <a:r>
              <a:rPr lang="en-US" sz="2000" b="1" dirty="0" smtClean="0">
                <a:solidFill>
                  <a:srgbClr val="00B0F0"/>
                </a:solidFill>
                <a:latin typeface="Open Sans"/>
              </a:rPr>
              <a:t>Transfer </a:t>
            </a:r>
            <a:r>
              <a:rPr lang="en-US" sz="2000" b="1" dirty="0">
                <a:solidFill>
                  <a:srgbClr val="00B0F0"/>
                </a:solidFill>
                <a:latin typeface="Open Sans"/>
              </a:rPr>
              <a:t>Response</a:t>
            </a:r>
          </a:p>
        </p:txBody>
      </p:sp>
      <p:pic>
        <p:nvPicPr>
          <p:cNvPr id="11" name="Picture 10"/>
          <p:cNvPicPr>
            <a:picLocks noChangeAspect="1"/>
          </p:cNvPicPr>
          <p:nvPr/>
        </p:nvPicPr>
        <p:blipFill>
          <a:blip r:embed="rId2"/>
          <a:stretch>
            <a:fillRect/>
          </a:stretch>
        </p:blipFill>
        <p:spPr>
          <a:xfrm>
            <a:off x="1955122" y="2841041"/>
            <a:ext cx="342089" cy="365413"/>
          </a:xfrm>
          <a:prstGeom prst="rect">
            <a:avLst/>
          </a:prstGeom>
        </p:spPr>
      </p:pic>
      <p:sp>
        <p:nvSpPr>
          <p:cNvPr id="7" name="Rectangle 6"/>
          <p:cNvSpPr/>
          <p:nvPr/>
        </p:nvSpPr>
        <p:spPr>
          <a:xfrm>
            <a:off x="6313453" y="3380977"/>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smtClean="0"/>
              <a:t>Treating </a:t>
            </a:r>
            <a:r>
              <a:rPr lang="en-US" dirty="0"/>
              <a:t>the risk is often referred to as mitigating the risk (or risk mitigation), which means putting into place actions that will reduce the risk.</a:t>
            </a:r>
            <a:endParaRPr lang="en-US" b="1" i="0" u="sng" dirty="0" smtClean="0">
              <a:solidFill>
                <a:srgbClr val="C00000"/>
              </a:solidFill>
              <a:effectLst/>
              <a:latin typeface="Open Sans"/>
            </a:endParaRPr>
          </a:p>
        </p:txBody>
      </p:sp>
    </p:spTree>
    <p:extLst>
      <p:ext uri="{BB962C8B-B14F-4D97-AF65-F5344CB8AC3E}">
        <p14:creationId xmlns:p14="http://schemas.microsoft.com/office/powerpoint/2010/main" val="1250941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4</a:t>
            </a:r>
            <a:endParaRPr lang="en-US" sz="2800" b="1" i="0" u="sng" dirty="0">
              <a:solidFill>
                <a:srgbClr val="C00000"/>
              </a:solidFill>
              <a:effectLst/>
              <a:latin typeface="Open Sans"/>
            </a:endParaRPr>
          </a:p>
        </p:txBody>
      </p:sp>
      <p:sp>
        <p:nvSpPr>
          <p:cNvPr id="3" name="Rectangle 2"/>
          <p:cNvSpPr/>
          <p:nvPr/>
        </p:nvSpPr>
        <p:spPr>
          <a:xfrm>
            <a:off x="1492447" y="731879"/>
            <a:ext cx="8382447" cy="830997"/>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True of false? One type of risk response is to ignore the risk.</a:t>
            </a:r>
          </a:p>
        </p:txBody>
      </p:sp>
      <p:sp>
        <p:nvSpPr>
          <p:cNvPr id="9" name="Rectangle 8"/>
          <p:cNvSpPr/>
          <p:nvPr/>
        </p:nvSpPr>
        <p:spPr>
          <a:xfrm>
            <a:off x="2297211" y="2067100"/>
            <a:ext cx="3341121" cy="122796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smtClean="0">
                <a:solidFill>
                  <a:srgbClr val="00B0F0"/>
                </a:solidFill>
                <a:latin typeface="Open Sans"/>
              </a:rPr>
              <a:t>True</a:t>
            </a:r>
          </a:p>
          <a:p>
            <a:pPr marL="285750" indent="-285750">
              <a:lnSpc>
                <a:spcPct val="200000"/>
              </a:lnSpc>
              <a:buFont typeface="Arial" panose="020B0604020202020204" pitchFamily="34" charset="0"/>
              <a:buChar char="•"/>
            </a:pPr>
            <a:r>
              <a:rPr lang="en-US" sz="2000" dirty="0" smtClean="0">
                <a:solidFill>
                  <a:srgbClr val="00B0F0"/>
                </a:solidFill>
                <a:latin typeface="Open Sans"/>
              </a:rPr>
              <a:t>False</a:t>
            </a:r>
            <a:endParaRPr lang="en-US" sz="2000" dirty="0">
              <a:solidFill>
                <a:srgbClr val="00B0F0"/>
              </a:solidFill>
              <a:latin typeface="Open Sans"/>
            </a:endParaRPr>
          </a:p>
        </p:txBody>
      </p:sp>
      <p:pic>
        <p:nvPicPr>
          <p:cNvPr id="11" name="Picture 10"/>
          <p:cNvPicPr>
            <a:picLocks noChangeAspect="1"/>
          </p:cNvPicPr>
          <p:nvPr/>
        </p:nvPicPr>
        <p:blipFill>
          <a:blip r:embed="rId2"/>
          <a:stretch>
            <a:fillRect/>
          </a:stretch>
        </p:blipFill>
        <p:spPr>
          <a:xfrm>
            <a:off x="1955122" y="2929652"/>
            <a:ext cx="342089" cy="365413"/>
          </a:xfrm>
          <a:prstGeom prst="rect">
            <a:avLst/>
          </a:prstGeom>
        </p:spPr>
      </p:pic>
      <p:sp>
        <p:nvSpPr>
          <p:cNvPr id="7" name="Rectangle 6"/>
          <p:cNvSpPr/>
          <p:nvPr/>
        </p:nvSpPr>
        <p:spPr>
          <a:xfrm>
            <a:off x="6313453" y="3380977"/>
            <a:ext cx="5553694" cy="2031325"/>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All identified risks need to be responded to in one way or another. Remember that the four main risk responses (the 4Ts) are to treat, terminate, take or transfer. A risk cannot be ignored. If a risk is ignored, it can negatively impact on the cost and resources of the project.</a:t>
            </a:r>
          </a:p>
        </p:txBody>
      </p:sp>
    </p:spTree>
    <p:extLst>
      <p:ext uri="{BB962C8B-B14F-4D97-AF65-F5344CB8AC3E}">
        <p14:creationId xmlns:p14="http://schemas.microsoft.com/office/powerpoint/2010/main" val="373431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71174" y="0"/>
            <a:ext cx="2042547" cy="523220"/>
          </a:xfrm>
          <a:prstGeom prst="rect">
            <a:avLst/>
          </a:prstGeom>
        </p:spPr>
        <p:txBody>
          <a:bodyPr wrap="none">
            <a:spAutoFit/>
          </a:bodyPr>
          <a:lstStyle/>
          <a:p>
            <a:r>
              <a:rPr lang="en-US" sz="2800" b="1" u="sng" dirty="0">
                <a:solidFill>
                  <a:srgbClr val="C00000"/>
                </a:solidFill>
                <a:latin typeface="Open Sans"/>
              </a:rPr>
              <a:t>Question </a:t>
            </a:r>
            <a:r>
              <a:rPr lang="en-US" sz="2800" b="1" u="sng" dirty="0" smtClean="0">
                <a:solidFill>
                  <a:srgbClr val="C00000"/>
                </a:solidFill>
                <a:latin typeface="Open Sans"/>
              </a:rPr>
              <a:t>5</a:t>
            </a:r>
            <a:endParaRPr lang="en-US" sz="2800" b="1" i="0" u="sng" dirty="0">
              <a:solidFill>
                <a:srgbClr val="C00000"/>
              </a:solidFill>
              <a:effectLst/>
              <a:latin typeface="Open Sans"/>
            </a:endParaRPr>
          </a:p>
        </p:txBody>
      </p:sp>
      <p:sp>
        <p:nvSpPr>
          <p:cNvPr id="3" name="Rectangle 2"/>
          <p:cNvSpPr/>
          <p:nvPr/>
        </p:nvSpPr>
        <p:spPr>
          <a:xfrm>
            <a:off x="1492447" y="731879"/>
            <a:ext cx="8382447" cy="1200329"/>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True of false? Transferring risk to another party is a preferred risk response when the other party is willing to accept the risk and is more capable of managing it.</a:t>
            </a:r>
          </a:p>
        </p:txBody>
      </p:sp>
      <p:sp>
        <p:nvSpPr>
          <p:cNvPr id="9" name="Rectangle 8"/>
          <p:cNvSpPr/>
          <p:nvPr/>
        </p:nvSpPr>
        <p:spPr>
          <a:xfrm>
            <a:off x="2297211" y="2067100"/>
            <a:ext cx="3341121" cy="122796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smtClean="0">
                <a:solidFill>
                  <a:srgbClr val="00B0F0"/>
                </a:solidFill>
                <a:latin typeface="Open Sans"/>
              </a:rPr>
              <a:t>True</a:t>
            </a:r>
          </a:p>
          <a:p>
            <a:pPr marL="285750" indent="-285750">
              <a:lnSpc>
                <a:spcPct val="200000"/>
              </a:lnSpc>
              <a:buFont typeface="Arial" panose="020B0604020202020204" pitchFamily="34" charset="0"/>
              <a:buChar char="•"/>
            </a:pPr>
            <a:r>
              <a:rPr lang="en-US" sz="2000" dirty="0" smtClean="0">
                <a:solidFill>
                  <a:srgbClr val="00B0F0"/>
                </a:solidFill>
                <a:latin typeface="Open Sans"/>
              </a:rPr>
              <a:t>False</a:t>
            </a:r>
            <a:endParaRPr lang="en-US" sz="2000" dirty="0">
              <a:solidFill>
                <a:srgbClr val="00B0F0"/>
              </a:solidFill>
              <a:latin typeface="Open Sans"/>
            </a:endParaRPr>
          </a:p>
        </p:txBody>
      </p:sp>
      <p:pic>
        <p:nvPicPr>
          <p:cNvPr id="11" name="Picture 10"/>
          <p:cNvPicPr>
            <a:picLocks noChangeAspect="1"/>
          </p:cNvPicPr>
          <p:nvPr/>
        </p:nvPicPr>
        <p:blipFill>
          <a:blip r:embed="rId2"/>
          <a:stretch>
            <a:fillRect/>
          </a:stretch>
        </p:blipFill>
        <p:spPr>
          <a:xfrm>
            <a:off x="1955122" y="2291179"/>
            <a:ext cx="342089" cy="365413"/>
          </a:xfrm>
          <a:prstGeom prst="rect">
            <a:avLst/>
          </a:prstGeom>
        </p:spPr>
      </p:pic>
      <p:sp>
        <p:nvSpPr>
          <p:cNvPr id="7" name="Rectangle 6"/>
          <p:cNvSpPr/>
          <p:nvPr/>
        </p:nvSpPr>
        <p:spPr>
          <a:xfrm>
            <a:off x="6313453" y="3380977"/>
            <a:ext cx="5553694" cy="120032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i="0" u="sng" dirty="0" smtClean="0">
                <a:solidFill>
                  <a:srgbClr val="C00000"/>
                </a:solidFill>
                <a:effectLst/>
                <a:latin typeface="Open Sans"/>
              </a:rPr>
              <a:t>Explanation</a:t>
            </a:r>
          </a:p>
          <a:p>
            <a:r>
              <a:rPr lang="en-US" dirty="0"/>
              <a:t>Lessons learnt show that transfer should only be selected if the other party is willing and more capable of managing the risk.</a:t>
            </a:r>
          </a:p>
        </p:txBody>
      </p:sp>
    </p:spTree>
    <p:extLst>
      <p:ext uri="{BB962C8B-B14F-4D97-AF65-F5344CB8AC3E}">
        <p14:creationId xmlns:p14="http://schemas.microsoft.com/office/powerpoint/2010/main" val="2586496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8730" y="2876291"/>
            <a:ext cx="6891630"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2 Risk ownership</a:t>
            </a:r>
          </a:p>
        </p:txBody>
      </p:sp>
    </p:spTree>
    <p:extLst>
      <p:ext uri="{BB962C8B-B14F-4D97-AF65-F5344CB8AC3E}">
        <p14:creationId xmlns:p14="http://schemas.microsoft.com/office/powerpoint/2010/main" val="801074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ownership and assigning </a:t>
            </a:r>
            <a:r>
              <a:rPr lang="en-US" b="1" dirty="0" smtClean="0"/>
              <a:t>risk</a:t>
            </a:r>
            <a:endParaRPr lang="en-US" dirty="0"/>
          </a:p>
        </p:txBody>
      </p:sp>
      <p:pic>
        <p:nvPicPr>
          <p:cNvPr id="4" name="Picture 3"/>
          <p:cNvPicPr>
            <a:picLocks noChangeAspect="1"/>
          </p:cNvPicPr>
          <p:nvPr/>
        </p:nvPicPr>
        <p:blipFill>
          <a:blip r:embed="rId2"/>
          <a:stretch>
            <a:fillRect/>
          </a:stretch>
        </p:blipFill>
        <p:spPr>
          <a:xfrm>
            <a:off x="1791380" y="2589212"/>
            <a:ext cx="8650549" cy="2040845"/>
          </a:xfrm>
          <a:prstGeom prst="rect">
            <a:avLst/>
          </a:prstGeom>
        </p:spPr>
      </p:pic>
    </p:spTree>
    <p:extLst>
      <p:ext uri="{BB962C8B-B14F-4D97-AF65-F5344CB8AC3E}">
        <p14:creationId xmlns:p14="http://schemas.microsoft.com/office/powerpoint/2010/main" val="3115469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you will learn in this </a:t>
            </a:r>
            <a:r>
              <a:rPr lang="en-US" b="1" dirty="0" smtClean="0"/>
              <a:t>section</a:t>
            </a:r>
            <a:endParaRPr lang="en-US" dirty="0"/>
          </a:p>
        </p:txBody>
      </p:sp>
      <p:sp>
        <p:nvSpPr>
          <p:cNvPr id="3" name="Content Placeholder 2"/>
          <p:cNvSpPr>
            <a:spLocks noGrp="1"/>
          </p:cNvSpPr>
          <p:nvPr>
            <p:ph idx="1"/>
          </p:nvPr>
        </p:nvSpPr>
        <p:spPr/>
        <p:txBody>
          <a:bodyPr/>
          <a:lstStyle/>
          <a:p>
            <a:r>
              <a:rPr lang="en-US" dirty="0"/>
              <a:t>In this section, you will learn how to:</a:t>
            </a:r>
            <a:br>
              <a:rPr lang="en-US" dirty="0"/>
            </a:br>
            <a:r>
              <a:rPr lang="en-US" dirty="0"/>
              <a:t/>
            </a:r>
            <a:br>
              <a:rPr lang="en-US" dirty="0"/>
            </a:br>
            <a:r>
              <a:rPr lang="en-US" dirty="0" smtClean="0"/>
              <a:t>    Identify </a:t>
            </a:r>
            <a:r>
              <a:rPr lang="en-US" dirty="0"/>
              <a:t>methods of responding to risk.</a:t>
            </a:r>
          </a:p>
          <a:p>
            <a:endParaRPr lang="en-US" dirty="0"/>
          </a:p>
        </p:txBody>
      </p:sp>
    </p:spTree>
    <p:extLst>
      <p:ext uri="{BB962C8B-B14F-4D97-AF65-F5344CB8AC3E}">
        <p14:creationId xmlns:p14="http://schemas.microsoft.com/office/powerpoint/2010/main" val="2133606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546072"/>
            <a:ext cx="9403536" cy="923330"/>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Risk owner  is not the one…</a:t>
            </a:r>
            <a:endParaRPr lang="en-US" sz="5400" b="1" cap="none" spc="0" dirty="0">
              <a:ln/>
              <a:solidFill>
                <a:schemeClr val="accent4"/>
              </a:solidFill>
              <a:effectLst/>
            </a:endParaRPr>
          </a:p>
        </p:txBody>
      </p:sp>
      <p:grpSp>
        <p:nvGrpSpPr>
          <p:cNvPr id="6" name="Group 5"/>
          <p:cNvGrpSpPr/>
          <p:nvPr/>
        </p:nvGrpSpPr>
        <p:grpSpPr>
          <a:xfrm>
            <a:off x="381000" y="1824489"/>
            <a:ext cx="6000464" cy="4604726"/>
            <a:chOff x="381000" y="1824489"/>
            <a:chExt cx="6000464" cy="4604726"/>
          </a:xfrm>
        </p:grpSpPr>
        <p:pic>
          <p:nvPicPr>
            <p:cNvPr id="4" name="Picture 3"/>
            <p:cNvPicPr>
              <a:picLocks noChangeAspect="1"/>
            </p:cNvPicPr>
            <p:nvPr/>
          </p:nvPicPr>
          <p:blipFill>
            <a:blip r:embed="rId2"/>
            <a:stretch>
              <a:fillRect/>
            </a:stretch>
          </p:blipFill>
          <p:spPr>
            <a:xfrm>
              <a:off x="381001" y="1824489"/>
              <a:ext cx="6000463" cy="3913763"/>
            </a:xfrm>
            <a:prstGeom prst="rect">
              <a:avLst/>
            </a:prstGeom>
          </p:spPr>
        </p:pic>
        <p:sp>
          <p:nvSpPr>
            <p:cNvPr id="7" name="Rectangle 6"/>
            <p:cNvSpPr/>
            <p:nvPr/>
          </p:nvSpPr>
          <p:spPr>
            <a:xfrm>
              <a:off x="381000" y="5598218"/>
              <a:ext cx="6000463" cy="830997"/>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cap="none" spc="0" dirty="0" smtClean="0">
                  <a:ln/>
                  <a:solidFill>
                    <a:schemeClr val="accent4"/>
                  </a:solidFill>
                  <a:effectLst/>
                </a:rPr>
                <a:t>When risk occurs…. </a:t>
              </a:r>
              <a:endParaRPr lang="en-US" sz="4800" b="1" cap="none" spc="0" dirty="0">
                <a:ln/>
                <a:solidFill>
                  <a:schemeClr val="accent4"/>
                </a:solidFill>
                <a:effectLst/>
              </a:endParaRPr>
            </a:p>
          </p:txBody>
        </p:sp>
      </p:grpSp>
      <p:grpSp>
        <p:nvGrpSpPr>
          <p:cNvPr id="9" name="Group 8"/>
          <p:cNvGrpSpPr/>
          <p:nvPr/>
        </p:nvGrpSpPr>
        <p:grpSpPr>
          <a:xfrm>
            <a:off x="6574970" y="1824490"/>
            <a:ext cx="5210629" cy="4730515"/>
            <a:chOff x="6574970" y="1824490"/>
            <a:chExt cx="5210629" cy="4730515"/>
          </a:xfrm>
        </p:grpSpPr>
        <p:pic>
          <p:nvPicPr>
            <p:cNvPr id="2150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970" y="1824490"/>
              <a:ext cx="5210629" cy="39137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574970" y="5724008"/>
              <a:ext cx="5210629" cy="830997"/>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cap="none" spc="0" dirty="0" smtClean="0">
                  <a:ln/>
                  <a:solidFill>
                    <a:schemeClr val="accent4"/>
                  </a:solidFill>
                  <a:effectLst/>
                </a:rPr>
                <a:t>We fire .</a:t>
              </a:r>
              <a:endParaRPr lang="en-US" sz="4800" b="1" cap="none" spc="0" dirty="0">
                <a:ln/>
                <a:solidFill>
                  <a:schemeClr val="accent4"/>
                </a:solidFill>
                <a:effectLst/>
              </a:endParaRPr>
            </a:p>
          </p:txBody>
        </p:sp>
      </p:grpSp>
    </p:spTree>
    <p:extLst>
      <p:ext uri="{BB962C8B-B14F-4D97-AF65-F5344CB8AC3E}">
        <p14:creationId xmlns:p14="http://schemas.microsoft.com/office/powerpoint/2010/main" val="3949453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ownership and assigning </a:t>
            </a:r>
            <a:r>
              <a:rPr lang="en-US" b="1" dirty="0" smtClean="0"/>
              <a:t>risk</a:t>
            </a:r>
            <a:endParaRPr lang="en-US" dirty="0"/>
          </a:p>
        </p:txBody>
      </p:sp>
      <p:sp>
        <p:nvSpPr>
          <p:cNvPr id="5" name="Content Placeholder 2"/>
          <p:cNvSpPr>
            <a:spLocks noGrp="1"/>
          </p:cNvSpPr>
          <p:nvPr>
            <p:ph idx="1"/>
          </p:nvPr>
        </p:nvSpPr>
        <p:spPr>
          <a:xfrm>
            <a:off x="680321" y="2037782"/>
            <a:ext cx="9613861" cy="2418104"/>
          </a:xfrm>
        </p:spPr>
        <p:txBody>
          <a:bodyPr>
            <a:normAutofit/>
          </a:bodyPr>
          <a:lstStyle/>
          <a:p>
            <a:r>
              <a:rPr lang="en-US" dirty="0"/>
              <a:t>Risk ownership is incremental in ensuring an identified risk </a:t>
            </a:r>
            <a:r>
              <a:rPr lang="en-US" dirty="0" smtClean="0"/>
              <a:t>is:</a:t>
            </a:r>
          </a:p>
          <a:p>
            <a:pPr lvl="1"/>
            <a:r>
              <a:rPr lang="en-US" sz="2400" b="1" u="sng" dirty="0" smtClean="0">
                <a:solidFill>
                  <a:srgbClr val="FFFF00"/>
                </a:solidFill>
              </a:rPr>
              <a:t>managed</a:t>
            </a:r>
            <a:r>
              <a:rPr lang="en-US" sz="2400" b="1" u="sng" dirty="0">
                <a:solidFill>
                  <a:srgbClr val="FFFF00"/>
                </a:solidFill>
              </a:rPr>
              <a:t>, </a:t>
            </a:r>
            <a:endParaRPr lang="en-US" sz="2400" b="1" u="sng" dirty="0" smtClean="0">
              <a:solidFill>
                <a:srgbClr val="FFFF00"/>
              </a:solidFill>
            </a:endParaRPr>
          </a:p>
          <a:p>
            <a:pPr lvl="1"/>
            <a:r>
              <a:rPr lang="en-US" sz="2400" b="1" u="sng" dirty="0" smtClean="0">
                <a:solidFill>
                  <a:srgbClr val="FFFF00"/>
                </a:solidFill>
              </a:rPr>
              <a:t>monitored</a:t>
            </a:r>
            <a:r>
              <a:rPr lang="en-US" sz="2400" b="1" u="sng" dirty="0">
                <a:solidFill>
                  <a:srgbClr val="FFFF00"/>
                </a:solidFill>
              </a:rPr>
              <a:t>, and </a:t>
            </a:r>
            <a:endParaRPr lang="en-US" sz="2400" b="1" u="sng" dirty="0" smtClean="0">
              <a:solidFill>
                <a:srgbClr val="FFFF00"/>
              </a:solidFill>
            </a:endParaRPr>
          </a:p>
          <a:p>
            <a:pPr lvl="1"/>
            <a:r>
              <a:rPr lang="en-US" sz="2400" b="1" u="sng" dirty="0" smtClean="0">
                <a:solidFill>
                  <a:srgbClr val="FFFF00"/>
                </a:solidFill>
              </a:rPr>
              <a:t>controlled </a:t>
            </a:r>
          </a:p>
          <a:p>
            <a:pPr marL="0" indent="0">
              <a:buNone/>
            </a:pPr>
            <a:r>
              <a:rPr lang="en-US" dirty="0" smtClean="0"/>
              <a:t>throughout </a:t>
            </a:r>
            <a:r>
              <a:rPr lang="en-US" dirty="0"/>
              <a:t>the risk management </a:t>
            </a:r>
            <a:r>
              <a:rPr lang="en-US" dirty="0" smtClean="0"/>
              <a:t>process</a:t>
            </a:r>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pic>
        <p:nvPicPr>
          <p:cNvPr id="10242" name="Picture 2" descr="Image result for man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421126"/>
            <a:ext cx="5715000" cy="223837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093495" y="4694836"/>
            <a:ext cx="9872954" cy="2163164"/>
            <a:chOff x="1093495" y="4694836"/>
            <a:chExt cx="9872954" cy="2163164"/>
          </a:xfrm>
        </p:grpSpPr>
        <p:pic>
          <p:nvPicPr>
            <p:cNvPr id="10244" name="Picture 4" descr="Image result for dynamic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228" y="4694836"/>
              <a:ext cx="2606221" cy="21631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93495" y="6273225"/>
              <a:ext cx="7266733" cy="584775"/>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r>
                <a:rPr lang="en-US" sz="3200" dirty="0"/>
                <a:t>It is a dynamic and continual process. </a:t>
              </a:r>
            </a:p>
          </p:txBody>
        </p:sp>
      </p:grpSp>
    </p:spTree>
    <p:extLst>
      <p:ext uri="{BB962C8B-B14F-4D97-AF65-F5344CB8AC3E}">
        <p14:creationId xmlns:p14="http://schemas.microsoft.com/office/powerpoint/2010/main" val="218915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 do you need to consider when assigning risks to an owner? </a:t>
            </a:r>
          </a:p>
        </p:txBody>
      </p:sp>
      <p:sp>
        <p:nvSpPr>
          <p:cNvPr id="3" name="Content Placeholder 2"/>
          <p:cNvSpPr>
            <a:spLocks noGrp="1"/>
          </p:cNvSpPr>
          <p:nvPr>
            <p:ph idx="1"/>
          </p:nvPr>
        </p:nvSpPr>
        <p:spPr>
          <a:xfrm>
            <a:off x="680321" y="2336873"/>
            <a:ext cx="9613861" cy="1640041"/>
          </a:xfrm>
        </p:spPr>
        <p:txBody>
          <a:bodyPr/>
          <a:lstStyle/>
          <a:p>
            <a:r>
              <a:rPr lang="en-US" dirty="0"/>
              <a:t>T</a:t>
            </a:r>
            <a:r>
              <a:rPr lang="en-US" dirty="0" smtClean="0"/>
              <a:t>he </a:t>
            </a:r>
            <a:r>
              <a:rPr lang="en-US" dirty="0"/>
              <a:t>most appropriate person takes on the responsibility of monitoring that risk.</a:t>
            </a:r>
          </a:p>
        </p:txBody>
      </p:sp>
      <p:pic>
        <p:nvPicPr>
          <p:cNvPr id="11266" name="Picture 2" descr="Image result for Appropriate per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3487" y="2744651"/>
            <a:ext cx="6618514" cy="411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230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105" y="322002"/>
            <a:ext cx="2364750" cy="646331"/>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r>
              <a:rPr lang="en-US" sz="3600" b="1" dirty="0" smtClean="0">
                <a:solidFill>
                  <a:srgbClr val="FFFF00"/>
                </a:solidFill>
                <a:latin typeface="Arial" panose="020B0604020202020204" pitchFamily="34" charset="0"/>
                <a:ea typeface="Times New Roman" panose="02020603050405020304" pitchFamily="18" charset="0"/>
              </a:rPr>
              <a:t>Example :</a:t>
            </a:r>
            <a:endParaRPr lang="en-US" sz="3600" b="1" dirty="0">
              <a:solidFill>
                <a:srgbClr val="FFFF00"/>
              </a:solidFill>
            </a:endParaRPr>
          </a:p>
        </p:txBody>
      </p:sp>
      <p:grpSp>
        <p:nvGrpSpPr>
          <p:cNvPr id="9" name="Group 8"/>
          <p:cNvGrpSpPr/>
          <p:nvPr/>
        </p:nvGrpSpPr>
        <p:grpSpPr>
          <a:xfrm>
            <a:off x="6281283" y="322002"/>
            <a:ext cx="5667376" cy="6266577"/>
            <a:chOff x="6281283" y="322002"/>
            <a:chExt cx="5667376" cy="6266577"/>
          </a:xfrm>
        </p:grpSpPr>
        <p:grpSp>
          <p:nvGrpSpPr>
            <p:cNvPr id="7" name="Group 6"/>
            <p:cNvGrpSpPr/>
            <p:nvPr/>
          </p:nvGrpSpPr>
          <p:grpSpPr>
            <a:xfrm>
              <a:off x="6281284" y="1749879"/>
              <a:ext cx="5667375" cy="4838700"/>
              <a:chOff x="5091112" y="1706336"/>
              <a:chExt cx="5667375" cy="4838700"/>
            </a:xfrm>
          </p:grpSpPr>
          <p:pic>
            <p:nvPicPr>
              <p:cNvPr id="5" name="Picture 4"/>
              <p:cNvPicPr>
                <a:picLocks noChangeAspect="1"/>
              </p:cNvPicPr>
              <p:nvPr/>
            </p:nvPicPr>
            <p:blipFill>
              <a:blip r:embed="rId2"/>
              <a:stretch>
                <a:fillRect/>
              </a:stretch>
            </p:blipFill>
            <p:spPr>
              <a:xfrm>
                <a:off x="5091112" y="1706336"/>
                <a:ext cx="5667375" cy="4838700"/>
              </a:xfrm>
              <a:prstGeom prst="rect">
                <a:avLst/>
              </a:prstGeom>
            </p:spPr>
          </p:pic>
          <p:sp>
            <p:nvSpPr>
              <p:cNvPr id="6" name="Rectangle 5"/>
              <p:cNvSpPr/>
              <p:nvPr/>
            </p:nvSpPr>
            <p:spPr>
              <a:xfrm>
                <a:off x="5196114" y="2336800"/>
                <a:ext cx="1973943" cy="17852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3"/>
            <a:stretch>
              <a:fillRect/>
            </a:stretch>
          </p:blipFill>
          <p:spPr>
            <a:xfrm>
              <a:off x="6281283" y="322002"/>
              <a:ext cx="5667375" cy="1621664"/>
            </a:xfrm>
            <a:prstGeom prst="rect">
              <a:avLst/>
            </a:prstGeom>
          </p:spPr>
        </p:pic>
      </p:grpSp>
      <p:grpSp>
        <p:nvGrpSpPr>
          <p:cNvPr id="11" name="Group 10"/>
          <p:cNvGrpSpPr/>
          <p:nvPr/>
        </p:nvGrpSpPr>
        <p:grpSpPr>
          <a:xfrm>
            <a:off x="326504" y="1288214"/>
            <a:ext cx="5681265" cy="4662643"/>
            <a:chOff x="326504" y="1288214"/>
            <a:chExt cx="5681265" cy="4662643"/>
          </a:xfrm>
        </p:grpSpPr>
        <p:pic>
          <p:nvPicPr>
            <p:cNvPr id="12290" name="Picture 2" descr="Image result for IT specia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05" y="2163348"/>
              <a:ext cx="5681264" cy="378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26504" y="1288214"/>
              <a:ext cx="5681265" cy="923330"/>
            </a:xfrm>
            <a:prstGeom prst="rect">
              <a:avLst/>
            </a:prstGeom>
            <a:solidFill>
              <a:srgbClr val="0094BC"/>
            </a:solid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bg2">
                      <a:lumMod val="40000"/>
                      <a:lumOff val="60000"/>
                    </a:schemeClr>
                  </a:solidFill>
                  <a:effectLst/>
                </a:rPr>
                <a:t>IT Risks </a:t>
              </a:r>
              <a:endParaRPr lang="en-US" sz="5400" b="1" cap="none" spc="0" dirty="0">
                <a:ln/>
                <a:solidFill>
                  <a:schemeClr val="bg2">
                    <a:lumMod val="40000"/>
                    <a:lumOff val="60000"/>
                  </a:schemeClr>
                </a:solidFill>
                <a:effectLst/>
              </a:endParaRPr>
            </a:p>
          </p:txBody>
        </p:sp>
      </p:grpSp>
    </p:spTree>
    <p:extLst>
      <p:ext uri="{BB962C8B-B14F-4D97-AF65-F5344CB8AC3E}">
        <p14:creationId xmlns:p14="http://schemas.microsoft.com/office/powerpoint/2010/main" val="592319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to ensure that your decision is fit for purpose</a:t>
            </a:r>
            <a:r>
              <a:rPr lang="en-US" dirty="0" smtClean="0"/>
              <a:t>:</a:t>
            </a:r>
            <a:endParaRPr lang="en-US" dirty="0"/>
          </a:p>
        </p:txBody>
      </p:sp>
      <p:grpSp>
        <p:nvGrpSpPr>
          <p:cNvPr id="5" name="Group 4"/>
          <p:cNvGrpSpPr/>
          <p:nvPr/>
        </p:nvGrpSpPr>
        <p:grpSpPr>
          <a:xfrm>
            <a:off x="295960" y="2055379"/>
            <a:ext cx="11681345" cy="4802621"/>
            <a:chOff x="295960" y="2055379"/>
            <a:chExt cx="11681345" cy="4802621"/>
          </a:xfrm>
        </p:grpSpPr>
        <p:pic>
          <p:nvPicPr>
            <p:cNvPr id="4" name="Picture 3"/>
            <p:cNvPicPr>
              <a:picLocks noChangeAspect="1"/>
            </p:cNvPicPr>
            <p:nvPr/>
          </p:nvPicPr>
          <p:blipFill>
            <a:blip r:embed="rId2"/>
            <a:stretch>
              <a:fillRect/>
            </a:stretch>
          </p:blipFill>
          <p:spPr>
            <a:xfrm>
              <a:off x="295960" y="2055379"/>
              <a:ext cx="9515475" cy="2409825"/>
            </a:xfrm>
            <a:prstGeom prst="rect">
              <a:avLst/>
            </a:prstGeom>
          </p:spPr>
        </p:pic>
        <p:pic>
          <p:nvPicPr>
            <p:cNvPr id="13314" name="Picture 2" descr="Image result for underst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1058" y="2808405"/>
              <a:ext cx="3366247" cy="40495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1419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to ensure that your decision is fit for purpose</a:t>
            </a:r>
            <a:r>
              <a:rPr lang="en-US" dirty="0" smtClean="0"/>
              <a:t>:</a:t>
            </a:r>
            <a:endParaRPr lang="en-US" dirty="0"/>
          </a:p>
        </p:txBody>
      </p:sp>
      <p:grpSp>
        <p:nvGrpSpPr>
          <p:cNvPr id="6" name="Group 5"/>
          <p:cNvGrpSpPr/>
          <p:nvPr/>
        </p:nvGrpSpPr>
        <p:grpSpPr>
          <a:xfrm>
            <a:off x="157806" y="2025875"/>
            <a:ext cx="12034194" cy="4817772"/>
            <a:chOff x="157806" y="2025875"/>
            <a:chExt cx="12034194" cy="4817772"/>
          </a:xfrm>
        </p:grpSpPr>
        <p:pic>
          <p:nvPicPr>
            <p:cNvPr id="3" name="Picture 2"/>
            <p:cNvPicPr>
              <a:picLocks noChangeAspect="1"/>
            </p:cNvPicPr>
            <p:nvPr/>
          </p:nvPicPr>
          <p:blipFill>
            <a:blip r:embed="rId2"/>
            <a:stretch>
              <a:fillRect/>
            </a:stretch>
          </p:blipFill>
          <p:spPr>
            <a:xfrm>
              <a:off x="157806" y="2025875"/>
              <a:ext cx="9448800" cy="1819275"/>
            </a:xfrm>
            <a:prstGeom prst="rect">
              <a:avLst/>
            </a:prstGeom>
          </p:spPr>
        </p:pic>
        <p:pic>
          <p:nvPicPr>
            <p:cNvPr id="14338" name="Picture 2" descr="Image result for autho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909" y="3845150"/>
              <a:ext cx="5274091" cy="2998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8554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to ensure that your decision is fit for purpose</a:t>
            </a:r>
            <a:r>
              <a:rPr lang="en-US" dirty="0" smtClean="0"/>
              <a:t>:</a:t>
            </a:r>
            <a:endParaRPr lang="en-US" dirty="0"/>
          </a:p>
        </p:txBody>
      </p:sp>
      <p:grpSp>
        <p:nvGrpSpPr>
          <p:cNvPr id="6" name="Group 5"/>
          <p:cNvGrpSpPr/>
          <p:nvPr/>
        </p:nvGrpSpPr>
        <p:grpSpPr>
          <a:xfrm>
            <a:off x="680321" y="2202997"/>
            <a:ext cx="11163336" cy="4622341"/>
            <a:chOff x="680321" y="2202997"/>
            <a:chExt cx="11163336" cy="4622341"/>
          </a:xfrm>
        </p:grpSpPr>
        <p:pic>
          <p:nvPicPr>
            <p:cNvPr id="3" name="Picture 2"/>
            <p:cNvPicPr>
              <a:picLocks noChangeAspect="1"/>
            </p:cNvPicPr>
            <p:nvPr/>
          </p:nvPicPr>
          <p:blipFill>
            <a:blip r:embed="rId2"/>
            <a:stretch>
              <a:fillRect/>
            </a:stretch>
          </p:blipFill>
          <p:spPr>
            <a:xfrm>
              <a:off x="680321" y="2202997"/>
              <a:ext cx="9505950" cy="1581150"/>
            </a:xfrm>
            <a:prstGeom prst="rect">
              <a:avLst/>
            </a:prstGeom>
          </p:spPr>
        </p:pic>
        <p:pic>
          <p:nvPicPr>
            <p:cNvPr id="15362" name="Picture 2" descr="Image result for expe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894" y="3232604"/>
              <a:ext cx="2926763" cy="35927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1823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to ensure that your decision is fit for purpose</a:t>
            </a:r>
            <a:r>
              <a:rPr lang="en-US" dirty="0" smtClean="0"/>
              <a:t>:</a:t>
            </a:r>
            <a:endParaRPr lang="en-US" dirty="0"/>
          </a:p>
        </p:txBody>
      </p:sp>
      <p:grpSp>
        <p:nvGrpSpPr>
          <p:cNvPr id="5" name="Group 4"/>
          <p:cNvGrpSpPr/>
          <p:nvPr/>
        </p:nvGrpSpPr>
        <p:grpSpPr>
          <a:xfrm>
            <a:off x="330880" y="2347685"/>
            <a:ext cx="11210925" cy="4381500"/>
            <a:chOff x="330880" y="2347685"/>
            <a:chExt cx="11210925" cy="4381500"/>
          </a:xfrm>
        </p:grpSpPr>
        <p:pic>
          <p:nvPicPr>
            <p:cNvPr id="7" name="Picture 6"/>
            <p:cNvPicPr>
              <a:picLocks noChangeAspect="1"/>
            </p:cNvPicPr>
            <p:nvPr/>
          </p:nvPicPr>
          <p:blipFill>
            <a:blip r:embed="rId2"/>
            <a:stretch>
              <a:fillRect/>
            </a:stretch>
          </p:blipFill>
          <p:spPr>
            <a:xfrm>
              <a:off x="330880" y="2347685"/>
              <a:ext cx="11210925" cy="1524000"/>
            </a:xfrm>
            <a:prstGeom prst="rect">
              <a:avLst/>
            </a:prstGeom>
          </p:spPr>
        </p:pic>
        <p:pic>
          <p:nvPicPr>
            <p:cNvPr id="4" name="Picture 3"/>
            <p:cNvPicPr>
              <a:picLocks noChangeAspect="1"/>
            </p:cNvPicPr>
            <p:nvPr/>
          </p:nvPicPr>
          <p:blipFill>
            <a:blip r:embed="rId3"/>
            <a:stretch>
              <a:fillRect/>
            </a:stretch>
          </p:blipFill>
          <p:spPr>
            <a:xfrm>
              <a:off x="3773714" y="3871685"/>
              <a:ext cx="7768091" cy="2857500"/>
            </a:xfrm>
            <a:prstGeom prst="rect">
              <a:avLst/>
            </a:prstGeom>
          </p:spPr>
        </p:pic>
      </p:grpSp>
    </p:spTree>
    <p:extLst>
      <p:ext uri="{BB962C8B-B14F-4D97-AF65-F5344CB8AC3E}">
        <p14:creationId xmlns:p14="http://schemas.microsoft.com/office/powerpoint/2010/main" val="3352975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elected </a:t>
            </a:r>
            <a:r>
              <a:rPr lang="en-US" dirty="0"/>
              <a:t>the risk </a:t>
            </a:r>
            <a:r>
              <a:rPr lang="en-US" dirty="0" smtClean="0"/>
              <a:t>owner </a:t>
            </a:r>
            <a:r>
              <a:rPr lang="en-US" dirty="0"/>
              <a:t>should be added to the risk register</a:t>
            </a:r>
          </a:p>
        </p:txBody>
      </p:sp>
      <p:pic>
        <p:nvPicPr>
          <p:cNvPr id="5" name="Picture 4"/>
          <p:cNvPicPr>
            <a:picLocks noChangeAspect="1"/>
          </p:cNvPicPr>
          <p:nvPr/>
        </p:nvPicPr>
        <p:blipFill>
          <a:blip r:embed="rId2"/>
          <a:stretch>
            <a:fillRect/>
          </a:stretch>
        </p:blipFill>
        <p:spPr>
          <a:xfrm>
            <a:off x="198437" y="2569029"/>
            <a:ext cx="11591925" cy="3810000"/>
          </a:xfrm>
          <a:prstGeom prst="rect">
            <a:avLst/>
          </a:prstGeom>
        </p:spPr>
      </p:pic>
      <p:sp>
        <p:nvSpPr>
          <p:cNvPr id="6" name="Oval 5"/>
          <p:cNvSpPr/>
          <p:nvPr/>
        </p:nvSpPr>
        <p:spPr>
          <a:xfrm>
            <a:off x="8621486" y="3483429"/>
            <a:ext cx="3168876" cy="18578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967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Owner Job :</a:t>
            </a:r>
            <a:endParaRPr lang="en-US" dirty="0"/>
          </a:p>
        </p:txBody>
      </p:sp>
      <p:grpSp>
        <p:nvGrpSpPr>
          <p:cNvPr id="8" name="Group 7"/>
          <p:cNvGrpSpPr/>
          <p:nvPr/>
        </p:nvGrpSpPr>
        <p:grpSpPr>
          <a:xfrm>
            <a:off x="710201" y="2308680"/>
            <a:ext cx="11291752" cy="4298043"/>
            <a:chOff x="710201" y="2308680"/>
            <a:chExt cx="11291752" cy="4298043"/>
          </a:xfrm>
        </p:grpSpPr>
        <p:pic>
          <p:nvPicPr>
            <p:cNvPr id="4" name="Picture 3"/>
            <p:cNvPicPr>
              <a:picLocks noChangeAspect="1"/>
            </p:cNvPicPr>
            <p:nvPr/>
          </p:nvPicPr>
          <p:blipFill>
            <a:blip r:embed="rId2"/>
            <a:stretch>
              <a:fillRect/>
            </a:stretch>
          </p:blipFill>
          <p:spPr>
            <a:xfrm>
              <a:off x="710201" y="2308680"/>
              <a:ext cx="7039068" cy="1021442"/>
            </a:xfrm>
            <a:prstGeom prst="rect">
              <a:avLst/>
            </a:prstGeom>
          </p:spPr>
        </p:pic>
        <p:pic>
          <p:nvPicPr>
            <p:cNvPr id="17410" name="Picture 2" descr="Image result for risk mitig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603" y="3330122"/>
              <a:ext cx="4705350" cy="327660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228146" y="5960392"/>
            <a:ext cx="6096000" cy="646331"/>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rgbClr val="C00000"/>
                </a:solidFill>
                <a:latin typeface="Arial" panose="020B0604020202020204" pitchFamily="34" charset="0"/>
                <a:ea typeface="Times New Roman" panose="02020603050405020304" pitchFamily="18" charset="0"/>
              </a:rPr>
              <a:t>determines which risks require mitigation and contingency plans, </a:t>
            </a:r>
          </a:p>
        </p:txBody>
      </p:sp>
    </p:spTree>
    <p:extLst>
      <p:ext uri="{BB962C8B-B14F-4D97-AF65-F5344CB8AC3E}">
        <p14:creationId xmlns:p14="http://schemas.microsoft.com/office/powerpoint/2010/main" val="1646643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risk response </a:t>
            </a:r>
            <a:r>
              <a:rPr lang="en-US" b="1" dirty="0" smtClean="0"/>
              <a:t>canvas</a:t>
            </a:r>
            <a:endParaRPr lang="en-US" dirty="0"/>
          </a:p>
        </p:txBody>
      </p:sp>
      <p:pic>
        <p:nvPicPr>
          <p:cNvPr id="4" name="Picture 3"/>
          <p:cNvPicPr>
            <a:picLocks noChangeAspect="1"/>
          </p:cNvPicPr>
          <p:nvPr/>
        </p:nvPicPr>
        <p:blipFill>
          <a:blip r:embed="rId2"/>
          <a:stretch>
            <a:fillRect/>
          </a:stretch>
        </p:blipFill>
        <p:spPr>
          <a:xfrm>
            <a:off x="1515978" y="2006880"/>
            <a:ext cx="9060281" cy="4631292"/>
          </a:xfrm>
          <a:prstGeom prst="rect">
            <a:avLst/>
          </a:prstGeom>
        </p:spPr>
      </p:pic>
    </p:spTree>
    <p:extLst>
      <p:ext uri="{BB962C8B-B14F-4D97-AF65-F5344CB8AC3E}">
        <p14:creationId xmlns:p14="http://schemas.microsoft.com/office/powerpoint/2010/main" val="2089090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Owner Job :</a:t>
            </a:r>
            <a:endParaRPr lang="en-US" dirty="0"/>
          </a:p>
        </p:txBody>
      </p:sp>
      <p:grpSp>
        <p:nvGrpSpPr>
          <p:cNvPr id="7" name="Group 6"/>
          <p:cNvGrpSpPr/>
          <p:nvPr/>
        </p:nvGrpSpPr>
        <p:grpSpPr>
          <a:xfrm>
            <a:off x="1523546" y="2243441"/>
            <a:ext cx="10591345" cy="4505325"/>
            <a:chOff x="1523546" y="2243441"/>
            <a:chExt cx="10591345" cy="4505325"/>
          </a:xfrm>
        </p:grpSpPr>
        <p:pic>
          <p:nvPicPr>
            <p:cNvPr id="5" name="Picture 4"/>
            <p:cNvPicPr>
              <a:picLocks noChangeAspect="1"/>
            </p:cNvPicPr>
            <p:nvPr/>
          </p:nvPicPr>
          <p:blipFill>
            <a:blip r:embed="rId2"/>
            <a:stretch>
              <a:fillRect/>
            </a:stretch>
          </p:blipFill>
          <p:spPr>
            <a:xfrm>
              <a:off x="1523546" y="2243441"/>
              <a:ext cx="5743575" cy="800100"/>
            </a:xfrm>
            <a:prstGeom prst="rect">
              <a:avLst/>
            </a:prstGeom>
          </p:spPr>
        </p:pic>
        <p:pic>
          <p:nvPicPr>
            <p:cNvPr id="3" name="Picture 2"/>
            <p:cNvPicPr>
              <a:picLocks noChangeAspect="1"/>
            </p:cNvPicPr>
            <p:nvPr/>
          </p:nvPicPr>
          <p:blipFill>
            <a:blip r:embed="rId3"/>
            <a:stretch>
              <a:fillRect/>
            </a:stretch>
          </p:blipFill>
          <p:spPr>
            <a:xfrm>
              <a:off x="7852228" y="3559169"/>
              <a:ext cx="4262663" cy="3189597"/>
            </a:xfrm>
            <a:prstGeom prst="rect">
              <a:avLst/>
            </a:prstGeom>
          </p:spPr>
        </p:pic>
      </p:grpSp>
      <p:sp>
        <p:nvSpPr>
          <p:cNvPr id="9" name="Rectangle 8"/>
          <p:cNvSpPr/>
          <p:nvPr/>
        </p:nvSpPr>
        <p:spPr>
          <a:xfrm>
            <a:off x="228146" y="5960392"/>
            <a:ext cx="6096000" cy="646331"/>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solidFill>
                  <a:srgbClr val="C00000"/>
                </a:solidFill>
                <a:latin typeface="Arial" panose="020B0604020202020204" pitchFamily="34" charset="0"/>
                <a:ea typeface="Times New Roman" panose="02020603050405020304" pitchFamily="18" charset="0"/>
              </a:rPr>
              <a:t>generates </a:t>
            </a:r>
            <a:r>
              <a:rPr lang="en-US" b="1" dirty="0">
                <a:solidFill>
                  <a:srgbClr val="C00000"/>
                </a:solidFill>
                <a:latin typeface="Arial" panose="020B0604020202020204" pitchFamily="34" charset="0"/>
                <a:ea typeface="Times New Roman" panose="02020603050405020304" pitchFamily="18" charset="0"/>
              </a:rPr>
              <a:t>the risk mitigation and contingency strategies</a:t>
            </a:r>
          </a:p>
        </p:txBody>
      </p:sp>
    </p:spTree>
    <p:extLst>
      <p:ext uri="{BB962C8B-B14F-4D97-AF65-F5344CB8AC3E}">
        <p14:creationId xmlns:p14="http://schemas.microsoft.com/office/powerpoint/2010/main" val="4247345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Owner Job :</a:t>
            </a:r>
            <a:endParaRPr lang="en-US" dirty="0"/>
          </a:p>
        </p:txBody>
      </p:sp>
      <p:grpSp>
        <p:nvGrpSpPr>
          <p:cNvPr id="3" name="Group 2"/>
          <p:cNvGrpSpPr/>
          <p:nvPr/>
        </p:nvGrpSpPr>
        <p:grpSpPr>
          <a:xfrm>
            <a:off x="680321" y="2337706"/>
            <a:ext cx="11351568" cy="4520294"/>
            <a:chOff x="680321" y="2337706"/>
            <a:chExt cx="11351568" cy="4520294"/>
          </a:xfrm>
        </p:grpSpPr>
        <p:pic>
          <p:nvPicPr>
            <p:cNvPr id="6" name="Picture 5"/>
            <p:cNvPicPr>
              <a:picLocks noChangeAspect="1"/>
            </p:cNvPicPr>
            <p:nvPr/>
          </p:nvPicPr>
          <p:blipFill>
            <a:blip r:embed="rId2"/>
            <a:stretch>
              <a:fillRect/>
            </a:stretch>
          </p:blipFill>
          <p:spPr>
            <a:xfrm>
              <a:off x="680321" y="2337706"/>
              <a:ext cx="7027883" cy="1116693"/>
            </a:xfrm>
            <a:prstGeom prst="rect">
              <a:avLst/>
            </a:prstGeom>
          </p:spPr>
        </p:pic>
        <p:pic>
          <p:nvPicPr>
            <p:cNvPr id="19458" name="Picture 2" descr="Image result for contingen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924" y="3999119"/>
              <a:ext cx="5197965" cy="28588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680321" y="6003935"/>
            <a:ext cx="6096000" cy="646331"/>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solidFill>
                  <a:srgbClr val="C00000"/>
                </a:solidFill>
                <a:latin typeface="Arial" panose="020B0604020202020204" pitchFamily="34" charset="0"/>
                <a:ea typeface="Times New Roman" panose="02020603050405020304" pitchFamily="18" charset="0"/>
              </a:rPr>
              <a:t>performs </a:t>
            </a:r>
            <a:r>
              <a:rPr lang="en-US" b="1" dirty="0">
                <a:solidFill>
                  <a:srgbClr val="C00000"/>
                </a:solidFill>
                <a:latin typeface="Arial" panose="020B0604020202020204" pitchFamily="34" charset="0"/>
                <a:ea typeface="Times New Roman" panose="02020603050405020304" pitchFamily="18" charset="0"/>
              </a:rPr>
              <a:t>a cost benefit analysis of the proposed strategies </a:t>
            </a:r>
          </a:p>
        </p:txBody>
      </p:sp>
    </p:spTree>
    <p:extLst>
      <p:ext uri="{BB962C8B-B14F-4D97-AF65-F5344CB8AC3E}">
        <p14:creationId xmlns:p14="http://schemas.microsoft.com/office/powerpoint/2010/main" val="533890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responsibilities of risk owners </a:t>
            </a:r>
            <a:r>
              <a:rPr lang="en-US" dirty="0" smtClean="0"/>
              <a:t>:</a:t>
            </a:r>
            <a:endParaRPr lang="en-US" dirty="0"/>
          </a:p>
        </p:txBody>
      </p:sp>
      <p:grpSp>
        <p:nvGrpSpPr>
          <p:cNvPr id="7" name="Group 6"/>
          <p:cNvGrpSpPr/>
          <p:nvPr/>
        </p:nvGrpSpPr>
        <p:grpSpPr>
          <a:xfrm>
            <a:off x="103379" y="2329933"/>
            <a:ext cx="11812849" cy="4291983"/>
            <a:chOff x="103379" y="2329933"/>
            <a:chExt cx="11812849" cy="4291983"/>
          </a:xfrm>
        </p:grpSpPr>
        <p:pic>
          <p:nvPicPr>
            <p:cNvPr id="4" name="Picture 3"/>
            <p:cNvPicPr>
              <a:picLocks noChangeAspect="1"/>
            </p:cNvPicPr>
            <p:nvPr/>
          </p:nvPicPr>
          <p:blipFill>
            <a:blip r:embed="rId2"/>
            <a:stretch>
              <a:fillRect/>
            </a:stretch>
          </p:blipFill>
          <p:spPr>
            <a:xfrm>
              <a:off x="3791750" y="3120572"/>
              <a:ext cx="8124478" cy="3501344"/>
            </a:xfrm>
            <a:prstGeom prst="rect">
              <a:avLst/>
            </a:prstGeom>
          </p:spPr>
        </p:pic>
        <p:sp>
          <p:nvSpPr>
            <p:cNvPr id="5" name="Rectangle 4"/>
            <p:cNvSpPr/>
            <p:nvPr/>
          </p:nvSpPr>
          <p:spPr>
            <a:xfrm>
              <a:off x="103379" y="2329933"/>
              <a:ext cx="11812849" cy="646331"/>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p:spPr>
          <p:style>
            <a:lnRef idx="2">
              <a:schemeClr val="accent2"/>
            </a:lnRef>
            <a:fillRef idx="1">
              <a:schemeClr val="lt1"/>
            </a:fillRef>
            <a:effectRef idx="0">
              <a:schemeClr val="accent2"/>
            </a:effectRef>
            <a:fontRef idx="minor">
              <a:schemeClr val="dk1"/>
            </a:fontRef>
          </p:style>
          <p:txBody>
            <a:bodyPr wrap="none">
              <a:spAutoFit/>
            </a:bodyPr>
            <a:lstStyle/>
            <a:p>
              <a:r>
                <a:rPr lang="en-US" sz="3600" dirty="0">
                  <a:solidFill>
                    <a:srgbClr val="3C3C3C"/>
                  </a:solidFill>
                  <a:latin typeface="Aharoni" panose="02010803020104030203" pitchFamily="2" charset="-79"/>
                  <a:ea typeface="Times New Roman" panose="02020603050405020304" pitchFamily="18" charset="0"/>
                  <a:cs typeface="Aharoni" panose="02010803020104030203" pitchFamily="2" charset="-79"/>
                </a:rPr>
                <a:t>the assessment of their risk and subsequent response</a:t>
              </a:r>
              <a:endParaRPr lang="en-US" sz="3600" dirty="0">
                <a:latin typeface="Aharoni" panose="02010803020104030203" pitchFamily="2" charset="-79"/>
                <a:cs typeface="Aharoni" panose="02010803020104030203" pitchFamily="2" charset="-79"/>
              </a:endParaRPr>
            </a:p>
          </p:txBody>
        </p:sp>
        <p:sp>
          <p:nvSpPr>
            <p:cNvPr id="6" name="Oval 5"/>
            <p:cNvSpPr/>
            <p:nvPr/>
          </p:nvSpPr>
          <p:spPr>
            <a:xfrm>
              <a:off x="7373258" y="3942330"/>
              <a:ext cx="3168876" cy="18578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4159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responsibilities of risk owners </a:t>
            </a:r>
            <a:r>
              <a:rPr lang="en-US" dirty="0" smtClean="0"/>
              <a:t>:</a:t>
            </a:r>
            <a:endParaRPr lang="en-US" dirty="0"/>
          </a:p>
        </p:txBody>
      </p:sp>
      <p:grpSp>
        <p:nvGrpSpPr>
          <p:cNvPr id="5" name="Group 4"/>
          <p:cNvGrpSpPr/>
          <p:nvPr/>
        </p:nvGrpSpPr>
        <p:grpSpPr>
          <a:xfrm>
            <a:off x="204979" y="2228333"/>
            <a:ext cx="11947618" cy="4629667"/>
            <a:chOff x="204979" y="2228333"/>
            <a:chExt cx="11947618" cy="4629667"/>
          </a:xfrm>
        </p:grpSpPr>
        <p:sp>
          <p:nvSpPr>
            <p:cNvPr id="4" name="Rectangle 3"/>
            <p:cNvSpPr/>
            <p:nvPr/>
          </p:nvSpPr>
          <p:spPr>
            <a:xfrm>
              <a:off x="204979" y="2228333"/>
              <a:ext cx="7528408" cy="1200329"/>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p:spPr>
          <p:style>
            <a:lnRef idx="2">
              <a:schemeClr val="accent2"/>
            </a:lnRef>
            <a:fillRef idx="1">
              <a:schemeClr val="lt1"/>
            </a:fillRef>
            <a:effectRef idx="0">
              <a:schemeClr val="accent2"/>
            </a:effectRef>
            <a:fontRef idx="minor">
              <a:schemeClr val="dk1"/>
            </a:fontRef>
          </p:style>
          <p:txBody>
            <a:bodyPr wrap="none">
              <a:spAutoFit/>
            </a:bodyPr>
            <a:lstStyle/>
            <a:p>
              <a:r>
                <a:rPr lang="en-US" sz="3600" dirty="0"/>
                <a:t>Reporting </a:t>
              </a:r>
              <a:r>
                <a:rPr lang="en-US" sz="3600" dirty="0" smtClean="0"/>
                <a:t>to </a:t>
              </a:r>
              <a:r>
                <a:rPr lang="en-US" sz="3600" dirty="0"/>
                <a:t>the project manager, </a:t>
              </a:r>
              <a:endParaRPr lang="en-US" sz="3600" dirty="0" smtClean="0"/>
            </a:p>
            <a:p>
              <a:r>
                <a:rPr lang="en-US" sz="3600" dirty="0" smtClean="0"/>
                <a:t>on </a:t>
              </a:r>
              <a:r>
                <a:rPr lang="en-US" sz="3600" dirty="0"/>
                <a:t>a regular and continual basis </a:t>
              </a:r>
              <a:endParaRPr lang="en-US" sz="3600" dirty="0">
                <a:latin typeface="Aharoni" panose="02010803020104030203" pitchFamily="2" charset="-79"/>
                <a:cs typeface="Aharoni" panose="02010803020104030203" pitchFamily="2" charset="-79"/>
              </a:endParaRPr>
            </a:p>
          </p:txBody>
        </p:sp>
        <p:pic>
          <p:nvPicPr>
            <p:cNvPr id="20482" name="Picture 2" descr="Image result for writing 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2930" y="2228333"/>
              <a:ext cx="4629667" cy="46296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41010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970" y="659546"/>
            <a:ext cx="8766630" cy="1389676"/>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t="100000"/>
            </a:path>
            <a:tileRect r="-100000" b="-100000"/>
          </a:gradFill>
        </p:spPr>
        <p:style>
          <a:lnRef idx="2">
            <a:schemeClr val="accent2"/>
          </a:lnRef>
          <a:fillRef idx="1">
            <a:schemeClr val="lt1"/>
          </a:fillRef>
          <a:effectRef idx="0">
            <a:schemeClr val="accent2"/>
          </a:effectRef>
          <a:fontRef idx="minor">
            <a:schemeClr val="dk1"/>
          </a:fontRef>
        </p:style>
        <p:txBody>
          <a:bodyPr wrap="square">
            <a:spAutoFit/>
          </a:bodyPr>
          <a:lstStyle/>
          <a:p>
            <a:pPr marL="76835" algn="just">
              <a:lnSpc>
                <a:spcPct val="107000"/>
              </a:lnSpc>
              <a:spcAft>
                <a:spcPts val="0"/>
              </a:spcAft>
            </a:pPr>
            <a:r>
              <a:rPr lang="en-US" sz="2400" dirty="0">
                <a:solidFill>
                  <a:srgbClr val="3C3C3C"/>
                </a:solidFill>
                <a:latin typeface="Arial" panose="020B0604020202020204" pitchFamily="34" charset="0"/>
                <a:ea typeface="Times New Roman" panose="02020603050405020304" pitchFamily="18" charset="0"/>
                <a:cs typeface="Arial" panose="020B0604020202020204" pitchFamily="34" charset="0"/>
              </a:rPr>
              <a:t>Risks should be discussed as part of the </a:t>
            </a:r>
            <a:r>
              <a:rPr lang="en-US" sz="28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weekly</a:t>
            </a:r>
            <a:r>
              <a:rPr lang="en-US" sz="24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progress</a:t>
            </a:r>
            <a:r>
              <a:rPr lang="en-US" sz="24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400" dirty="0">
                <a:solidFill>
                  <a:srgbClr val="3C3C3C"/>
                </a:solidFill>
                <a:latin typeface="Arial" panose="020B0604020202020204" pitchFamily="34" charset="0"/>
                <a:ea typeface="Times New Roman" panose="02020603050405020304" pitchFamily="18" charset="0"/>
                <a:cs typeface="Arial" panose="020B0604020202020204" pitchFamily="34" charset="0"/>
              </a:rPr>
              <a:t>or </a:t>
            </a:r>
            <a:r>
              <a:rPr lang="en-US" sz="28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status meeting </a:t>
            </a:r>
            <a:r>
              <a:rPr lang="en-US" sz="2400" dirty="0">
                <a:solidFill>
                  <a:srgbClr val="3C3C3C"/>
                </a:solidFill>
                <a:latin typeface="Arial" panose="020B0604020202020204" pitchFamily="34" charset="0"/>
                <a:ea typeface="Times New Roman" panose="02020603050405020304" pitchFamily="18" charset="0"/>
                <a:cs typeface="Arial" panose="020B0604020202020204" pitchFamily="34" charset="0"/>
              </a:rPr>
              <a:t>during which the </a:t>
            </a:r>
            <a:r>
              <a:rPr lang="en-US" sz="2800" b="1" u="sng" dirty="0">
                <a:solidFill>
                  <a:srgbClr val="0070C0"/>
                </a:solidFill>
                <a:latin typeface="Arial" panose="020B0604020202020204" pitchFamily="34" charset="0"/>
                <a:ea typeface="Times New Roman" panose="02020603050405020304" pitchFamily="18" charset="0"/>
                <a:cs typeface="Arial" panose="020B0604020202020204" pitchFamily="34" charset="0"/>
              </a:rPr>
              <a:t>risk owners </a:t>
            </a:r>
            <a:r>
              <a:rPr lang="en-US" sz="2400" dirty="0">
                <a:solidFill>
                  <a:srgbClr val="3C3C3C"/>
                </a:solidFill>
                <a:latin typeface="Arial" panose="020B0604020202020204" pitchFamily="34" charset="0"/>
                <a:ea typeface="Times New Roman" panose="02020603050405020304" pitchFamily="18" charset="0"/>
                <a:cs typeface="Arial" panose="020B0604020202020204" pitchFamily="34" charset="0"/>
              </a:rPr>
              <a:t>will provide updates on the respective, identified risks.</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530" name="Picture 2" descr="Image result for weekly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029" y="2484745"/>
            <a:ext cx="5965371" cy="42409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254367" y="3340314"/>
            <a:ext cx="1646606"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smtClean="0">
                <a:ln/>
                <a:solidFill>
                  <a:srgbClr val="FF0000"/>
                </a:solidFill>
                <a:effectLst/>
              </a:rPr>
              <a:t>Risk Owners</a:t>
            </a:r>
            <a:endParaRPr lang="en-US" sz="2000" b="1" cap="none" spc="0" dirty="0">
              <a:ln/>
              <a:solidFill>
                <a:srgbClr val="FF0000"/>
              </a:solidFill>
              <a:effectLst/>
            </a:endParaRPr>
          </a:p>
        </p:txBody>
      </p:sp>
      <p:sp>
        <p:nvSpPr>
          <p:cNvPr id="5" name="Rectangle 4"/>
          <p:cNvSpPr/>
          <p:nvPr/>
        </p:nvSpPr>
        <p:spPr>
          <a:xfrm>
            <a:off x="6146688" y="5441830"/>
            <a:ext cx="1383713"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rgbClr val="FF0000"/>
                </a:solidFill>
              </a:rPr>
              <a:t>M</a:t>
            </a:r>
            <a:r>
              <a:rPr lang="en-US" sz="2400" b="1" cap="none" spc="0" dirty="0" smtClean="0">
                <a:ln/>
                <a:solidFill>
                  <a:srgbClr val="FF0000"/>
                </a:solidFill>
                <a:effectLst/>
              </a:rPr>
              <a:t>anager</a:t>
            </a:r>
            <a:endParaRPr lang="en-US" sz="2400" b="1" cap="none" spc="0" dirty="0">
              <a:ln/>
              <a:solidFill>
                <a:srgbClr val="FF0000"/>
              </a:solidFill>
              <a:effectLst/>
            </a:endParaRPr>
          </a:p>
        </p:txBody>
      </p:sp>
    </p:spTree>
    <p:extLst>
      <p:ext uri="{BB962C8B-B14F-4D97-AF65-F5344CB8AC3E}">
        <p14:creationId xmlns:p14="http://schemas.microsoft.com/office/powerpoint/2010/main" val="4187443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Complete the risk register: Part </a:t>
            </a:r>
            <a:r>
              <a:rPr lang="en-US" b="1" dirty="0" smtClean="0"/>
              <a:t>3</a:t>
            </a:r>
            <a:endParaRPr lang="en-US" dirty="0"/>
          </a:p>
        </p:txBody>
      </p:sp>
      <p:sp>
        <p:nvSpPr>
          <p:cNvPr id="3" name="Content Placeholder 2"/>
          <p:cNvSpPr>
            <a:spLocks noGrp="1"/>
          </p:cNvSpPr>
          <p:nvPr>
            <p:ph idx="1"/>
          </p:nvPr>
        </p:nvSpPr>
        <p:spPr/>
        <p:txBody>
          <a:bodyPr/>
          <a:lstStyle/>
          <a:p>
            <a:r>
              <a:rPr lang="en-US" dirty="0" smtClean="0"/>
              <a:t>Go to </a:t>
            </a:r>
            <a:r>
              <a:rPr lang="en-US" dirty="0" err="1" smtClean="0"/>
              <a:t>Excersice</a:t>
            </a:r>
            <a:r>
              <a:rPr lang="en-US" dirty="0" smtClean="0"/>
              <a:t> folder and open</a:t>
            </a:r>
          </a:p>
          <a:p>
            <a:r>
              <a:rPr lang="en-US" dirty="0"/>
              <a:t>Complete the risk register_ Part 3 _ Risk ownership _ </a:t>
            </a:r>
            <a:r>
              <a:rPr lang="en-US" dirty="0" err="1"/>
              <a:t>RiskX</a:t>
            </a:r>
            <a:r>
              <a:rPr lang="en-US" dirty="0"/>
              <a:t> Courseware _ </a:t>
            </a:r>
            <a:r>
              <a:rPr lang="en-US" dirty="0" smtClean="0"/>
              <a:t>edX.html</a:t>
            </a:r>
            <a:endParaRPr lang="en-US" dirty="0"/>
          </a:p>
        </p:txBody>
      </p:sp>
    </p:spTree>
    <p:extLst>
      <p:ext uri="{BB962C8B-B14F-4D97-AF65-F5344CB8AC3E}">
        <p14:creationId xmlns:p14="http://schemas.microsoft.com/office/powerpoint/2010/main" val="967328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602" y="883404"/>
            <a:ext cx="12063398" cy="5641382"/>
          </a:xfrm>
          <a:prstGeom prst="rect">
            <a:avLst/>
          </a:prstGeom>
        </p:spPr>
      </p:pic>
    </p:spTree>
    <p:extLst>
      <p:ext uri="{BB962C8B-B14F-4D97-AF65-F5344CB8AC3E}">
        <p14:creationId xmlns:p14="http://schemas.microsoft.com/office/powerpoint/2010/main" val="2583687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82580" y="0"/>
            <a:ext cx="5419725" cy="6896100"/>
            <a:chOff x="3982580" y="0"/>
            <a:chExt cx="5419725" cy="6896100"/>
          </a:xfrm>
        </p:grpSpPr>
        <p:pic>
          <p:nvPicPr>
            <p:cNvPr id="2" name="Picture 1"/>
            <p:cNvPicPr>
              <a:picLocks noChangeAspect="1"/>
            </p:cNvPicPr>
            <p:nvPr/>
          </p:nvPicPr>
          <p:blipFill>
            <a:blip r:embed="rId2"/>
            <a:stretch>
              <a:fillRect/>
            </a:stretch>
          </p:blipFill>
          <p:spPr>
            <a:xfrm>
              <a:off x="5687555" y="0"/>
              <a:ext cx="3714750" cy="6896100"/>
            </a:xfrm>
            <a:prstGeom prst="rect">
              <a:avLst/>
            </a:prstGeom>
          </p:spPr>
        </p:pic>
        <p:pic>
          <p:nvPicPr>
            <p:cNvPr id="3" name="Picture 2"/>
            <p:cNvPicPr>
              <a:picLocks noChangeAspect="1"/>
            </p:cNvPicPr>
            <p:nvPr/>
          </p:nvPicPr>
          <p:blipFill>
            <a:blip r:embed="rId3"/>
            <a:stretch>
              <a:fillRect/>
            </a:stretch>
          </p:blipFill>
          <p:spPr>
            <a:xfrm>
              <a:off x="3982580" y="46494"/>
              <a:ext cx="1704975" cy="6762750"/>
            </a:xfrm>
            <a:prstGeom prst="rect">
              <a:avLst/>
            </a:prstGeom>
          </p:spPr>
        </p:pic>
      </p:grpSp>
    </p:spTree>
    <p:extLst>
      <p:ext uri="{BB962C8B-B14F-4D97-AF65-F5344CB8AC3E}">
        <p14:creationId xmlns:p14="http://schemas.microsoft.com/office/powerpoint/2010/main" val="3396872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459923"/>
            <a:ext cx="12192000" cy="6219846"/>
            <a:chOff x="0" y="-20525"/>
            <a:chExt cx="15051761" cy="6954075"/>
          </a:xfrm>
        </p:grpSpPr>
        <p:pic>
          <p:nvPicPr>
            <p:cNvPr id="2" name="Picture 1"/>
            <p:cNvPicPr>
              <a:picLocks noChangeAspect="1"/>
            </p:cNvPicPr>
            <p:nvPr/>
          </p:nvPicPr>
          <p:blipFill>
            <a:blip r:embed="rId2"/>
            <a:stretch>
              <a:fillRect/>
            </a:stretch>
          </p:blipFill>
          <p:spPr>
            <a:xfrm>
              <a:off x="0" y="-20525"/>
              <a:ext cx="8947527" cy="6878525"/>
            </a:xfrm>
            <a:prstGeom prst="rect">
              <a:avLst/>
            </a:prstGeom>
          </p:spPr>
        </p:pic>
        <p:pic>
          <p:nvPicPr>
            <p:cNvPr id="3" name="Picture 2"/>
            <p:cNvPicPr>
              <a:picLocks noChangeAspect="1"/>
            </p:cNvPicPr>
            <p:nvPr/>
          </p:nvPicPr>
          <p:blipFill>
            <a:blip r:embed="rId3"/>
            <a:stretch>
              <a:fillRect/>
            </a:stretch>
          </p:blipFill>
          <p:spPr>
            <a:xfrm>
              <a:off x="8947527" y="-20525"/>
              <a:ext cx="6104234" cy="6954075"/>
            </a:xfrm>
            <a:prstGeom prst="rect">
              <a:avLst/>
            </a:prstGeom>
          </p:spPr>
        </p:pic>
      </p:grpSp>
    </p:spTree>
    <p:extLst>
      <p:ext uri="{BB962C8B-B14F-4D97-AF65-F5344CB8AC3E}">
        <p14:creationId xmlns:p14="http://schemas.microsoft.com/office/powerpoint/2010/main" val="2201886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and Traps to </a:t>
            </a:r>
            <a:r>
              <a:rPr lang="en-US" dirty="0" smtClean="0"/>
              <a:t>consider</a:t>
            </a:r>
            <a:endParaRPr lang="en-US" dirty="0"/>
          </a:p>
        </p:txBody>
      </p:sp>
      <p:sp>
        <p:nvSpPr>
          <p:cNvPr id="3" name="Content Placeholder 2"/>
          <p:cNvSpPr>
            <a:spLocks noGrp="1"/>
          </p:cNvSpPr>
          <p:nvPr>
            <p:ph idx="1"/>
          </p:nvPr>
        </p:nvSpPr>
        <p:spPr>
          <a:xfrm>
            <a:off x="680320" y="1973651"/>
            <a:ext cx="9613861" cy="5023834"/>
          </a:xfrm>
        </p:spPr>
        <p:txBody>
          <a:bodyPr>
            <a:normAutofit/>
          </a:bodyPr>
          <a:lstStyle/>
          <a:p>
            <a:r>
              <a:rPr lang="en-US" dirty="0"/>
              <a:t>Now that you have worked through the process of responding to the identified risks, there are a couple of points for you to consider and be aware of when you are undertaking this part of the process:</a:t>
            </a:r>
          </a:p>
          <a:p>
            <a:pPr lvl="1"/>
            <a:r>
              <a:rPr lang="en-US" sz="2400" dirty="0">
                <a:solidFill>
                  <a:srgbClr val="FFFF00"/>
                </a:solidFill>
              </a:rPr>
              <a:t>Take care in selecting the appropriate response for each identified risk. In some instances, where the likelihood and consequence are high, the best option might be for you to transfer the risk entirely to a third party, such as a </a:t>
            </a:r>
            <a:r>
              <a:rPr lang="en-US" sz="2400" dirty="0" err="1">
                <a:solidFill>
                  <a:srgbClr val="FFFF00"/>
                </a:solidFill>
              </a:rPr>
              <a:t>specialised</a:t>
            </a:r>
            <a:r>
              <a:rPr lang="en-US" sz="2400" dirty="0">
                <a:solidFill>
                  <a:srgbClr val="FFFF00"/>
                </a:solidFill>
              </a:rPr>
              <a:t> contractor</a:t>
            </a:r>
            <a:r>
              <a:rPr lang="en-US" sz="2400" dirty="0" smtClean="0">
                <a:solidFill>
                  <a:srgbClr val="FFFF00"/>
                </a:solidFill>
              </a:rPr>
              <a:t>.</a:t>
            </a:r>
          </a:p>
          <a:p>
            <a:pPr marL="457200" lvl="1" indent="0">
              <a:buNone/>
            </a:pPr>
            <a:endParaRPr lang="en-US" sz="2400" dirty="0">
              <a:solidFill>
                <a:srgbClr val="FFFF00"/>
              </a:solidFill>
            </a:endParaRPr>
          </a:p>
          <a:p>
            <a:pPr lvl="1"/>
            <a:r>
              <a:rPr lang="en-US" sz="2400" dirty="0">
                <a:solidFill>
                  <a:srgbClr val="FFFF00"/>
                </a:solidFill>
              </a:rPr>
              <a:t>Ensure that the risk owners are aware of, or involved in, determining the risk responses as they are, ultimately, responsible for ensuring that the risk is responded to appropriately.</a:t>
            </a:r>
          </a:p>
          <a:p>
            <a:endParaRPr lang="en-US" dirty="0"/>
          </a:p>
        </p:txBody>
      </p:sp>
    </p:spTree>
    <p:extLst>
      <p:ext uri="{BB962C8B-B14F-4D97-AF65-F5344CB8AC3E}">
        <p14:creationId xmlns:p14="http://schemas.microsoft.com/office/powerpoint/2010/main" val="3973984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response </a:t>
            </a:r>
            <a:r>
              <a:rPr lang="en-US" dirty="0" smtClean="0"/>
              <a:t>:</a:t>
            </a:r>
            <a:endParaRPr lang="en-US" dirty="0"/>
          </a:p>
        </p:txBody>
      </p:sp>
      <p:sp>
        <p:nvSpPr>
          <p:cNvPr id="3" name="Content Placeholder 2"/>
          <p:cNvSpPr>
            <a:spLocks noGrp="1"/>
          </p:cNvSpPr>
          <p:nvPr>
            <p:ph idx="1"/>
          </p:nvPr>
        </p:nvSpPr>
        <p:spPr>
          <a:xfrm>
            <a:off x="367501" y="2024052"/>
            <a:ext cx="6358152" cy="4545190"/>
          </a:xfrm>
        </p:spPr>
        <p:txBody>
          <a:bodyPr>
            <a:normAutofit/>
          </a:bodyPr>
          <a:lstStyle/>
          <a:p>
            <a:r>
              <a:rPr lang="en-US" dirty="0"/>
              <a:t>The purpose </a:t>
            </a:r>
            <a:r>
              <a:rPr lang="en-US" dirty="0" smtClean="0"/>
              <a:t>is to decide </a:t>
            </a:r>
            <a:r>
              <a:rPr lang="en-US" dirty="0"/>
              <a:t>how you will respond to each </a:t>
            </a:r>
            <a:r>
              <a:rPr lang="en-US" dirty="0" smtClean="0"/>
              <a:t>risk.</a:t>
            </a:r>
          </a:p>
          <a:p>
            <a:pPr marL="0" indent="0">
              <a:buNone/>
            </a:pPr>
            <a:endParaRPr lang="en-US" dirty="0" smtClean="0"/>
          </a:p>
          <a:p>
            <a:r>
              <a:rPr lang="en-US" dirty="0"/>
              <a:t>D</a:t>
            </a:r>
            <a:r>
              <a:rPr lang="en-US" dirty="0" smtClean="0"/>
              <a:t>ecide </a:t>
            </a:r>
            <a:r>
              <a:rPr lang="en-US" dirty="0"/>
              <a:t>on what </a:t>
            </a:r>
            <a:r>
              <a:rPr lang="en-US" dirty="0" smtClean="0"/>
              <a:t>actions you </a:t>
            </a:r>
            <a:r>
              <a:rPr lang="en-US" dirty="0"/>
              <a:t>may want to implement </a:t>
            </a:r>
            <a:r>
              <a:rPr lang="en-US" dirty="0" smtClean="0"/>
              <a:t>to:</a:t>
            </a:r>
          </a:p>
          <a:p>
            <a:pPr lvl="1"/>
            <a:r>
              <a:rPr lang="en-US" dirty="0" smtClean="0"/>
              <a:t> </a:t>
            </a:r>
            <a:r>
              <a:rPr lang="en-US" dirty="0"/>
              <a:t>minimize losses or </a:t>
            </a:r>
            <a:endParaRPr lang="en-US" dirty="0" smtClean="0"/>
          </a:p>
          <a:p>
            <a:pPr lvl="1"/>
            <a:r>
              <a:rPr lang="en-US" dirty="0" smtClean="0"/>
              <a:t>maximize </a:t>
            </a:r>
            <a:r>
              <a:rPr lang="en-US" dirty="0"/>
              <a:t>opportunities in your </a:t>
            </a:r>
            <a:r>
              <a:rPr lang="en-US" dirty="0" smtClean="0"/>
              <a:t>projects.</a:t>
            </a:r>
          </a:p>
          <a:p>
            <a:pPr marL="457200" lvl="1" indent="0">
              <a:buNone/>
            </a:pPr>
            <a:endParaRPr lang="en-US" dirty="0" smtClean="0"/>
          </a:p>
          <a:p>
            <a:r>
              <a:rPr lang="en-US" dirty="0"/>
              <a:t>This involves finding ways of </a:t>
            </a:r>
            <a:r>
              <a:rPr lang="en-US" sz="2800" b="1" u="sng" dirty="0">
                <a:solidFill>
                  <a:srgbClr val="FFFF00"/>
                </a:solidFill>
              </a:rPr>
              <a:t>eliminating</a:t>
            </a:r>
            <a:r>
              <a:rPr lang="en-US" dirty="0"/>
              <a:t>, </a:t>
            </a:r>
            <a:r>
              <a:rPr lang="en-US" sz="2800" b="1" u="sng" dirty="0">
                <a:solidFill>
                  <a:srgbClr val="FFFF00"/>
                </a:solidFill>
              </a:rPr>
              <a:t>reducing</a:t>
            </a:r>
            <a:r>
              <a:rPr lang="en-US" dirty="0"/>
              <a:t>, or </a:t>
            </a:r>
            <a:r>
              <a:rPr lang="en-US" sz="2800" b="1" u="sng" dirty="0">
                <a:solidFill>
                  <a:srgbClr val="FFFF00"/>
                </a:solidFill>
              </a:rPr>
              <a:t>controlling</a:t>
            </a:r>
            <a:r>
              <a:rPr lang="en-US" dirty="0"/>
              <a:t> the level of each assessed risk. </a:t>
            </a:r>
          </a:p>
        </p:txBody>
      </p:sp>
      <p:pic>
        <p:nvPicPr>
          <p:cNvPr id="1026" name="Picture 2" descr="Image result for Risk respo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789" y="3953012"/>
            <a:ext cx="4976912" cy="285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785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register </a:t>
            </a:r>
            <a:r>
              <a:rPr lang="en-US" b="1" dirty="0" smtClean="0"/>
              <a:t>challenges</a:t>
            </a:r>
            <a:endParaRPr lang="en-US" dirty="0"/>
          </a:p>
        </p:txBody>
      </p:sp>
      <p:sp>
        <p:nvSpPr>
          <p:cNvPr id="3" name="Content Placeholder 2"/>
          <p:cNvSpPr>
            <a:spLocks noGrp="1"/>
          </p:cNvSpPr>
          <p:nvPr>
            <p:ph idx="1"/>
          </p:nvPr>
        </p:nvSpPr>
        <p:spPr/>
        <p:txBody>
          <a:bodyPr/>
          <a:lstStyle/>
          <a:p>
            <a:pPr>
              <a:lnSpc>
                <a:spcPct val="150000"/>
              </a:lnSpc>
            </a:pPr>
            <a:r>
              <a:rPr lang="en-US" b="1" u="sng" dirty="0">
                <a:solidFill>
                  <a:srgbClr val="FFFF00"/>
                </a:solidFill>
              </a:rPr>
              <a:t>CONSIDER THESE </a:t>
            </a:r>
            <a:r>
              <a:rPr lang="en-US" b="1" u="sng" dirty="0" smtClean="0">
                <a:solidFill>
                  <a:srgbClr val="FFFF00"/>
                </a:solidFill>
              </a:rPr>
              <a:t>CHALLENGES:</a:t>
            </a:r>
          </a:p>
          <a:p>
            <a:pPr>
              <a:lnSpc>
                <a:spcPct val="150000"/>
              </a:lnSpc>
            </a:pPr>
            <a:r>
              <a:rPr lang="en-US" dirty="0"/>
              <a:t>Now that your risk register has been completed, consider some of the key challenges that are often faced by risk managers to ensure the risk register remains dynamic and informs project management decision-making:</a:t>
            </a:r>
          </a:p>
          <a:p>
            <a:pPr>
              <a:lnSpc>
                <a:spcPct val="150000"/>
              </a:lnSpc>
            </a:pPr>
            <a:endParaRPr lang="en-US" b="1" u="sng" dirty="0">
              <a:solidFill>
                <a:srgbClr val="FFFF00"/>
              </a:solidFill>
            </a:endParaRPr>
          </a:p>
          <a:p>
            <a:pPr>
              <a:lnSpc>
                <a:spcPct val="150000"/>
              </a:lnSpc>
            </a:pPr>
            <a:endParaRPr lang="en-US" dirty="0"/>
          </a:p>
        </p:txBody>
      </p:sp>
    </p:spTree>
    <p:extLst>
      <p:ext uri="{BB962C8B-B14F-4D97-AF65-F5344CB8AC3E}">
        <p14:creationId xmlns:p14="http://schemas.microsoft.com/office/powerpoint/2010/main" val="1176106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register </a:t>
            </a:r>
            <a:r>
              <a:rPr lang="en-US" b="1" dirty="0" smtClean="0"/>
              <a:t>challenges</a:t>
            </a:r>
            <a:endParaRPr lang="en-US" dirty="0"/>
          </a:p>
        </p:txBody>
      </p:sp>
      <p:sp>
        <p:nvSpPr>
          <p:cNvPr id="3" name="Content Placeholder 2"/>
          <p:cNvSpPr>
            <a:spLocks noGrp="1"/>
          </p:cNvSpPr>
          <p:nvPr>
            <p:ph idx="1"/>
          </p:nvPr>
        </p:nvSpPr>
        <p:spPr>
          <a:xfrm>
            <a:off x="680321" y="2336872"/>
            <a:ext cx="9613861" cy="4280903"/>
          </a:xfrm>
        </p:spPr>
        <p:txBody>
          <a:bodyPr>
            <a:noAutofit/>
          </a:bodyPr>
          <a:lstStyle/>
          <a:p>
            <a:pPr>
              <a:lnSpc>
                <a:spcPct val="150000"/>
              </a:lnSpc>
            </a:pPr>
            <a:r>
              <a:rPr lang="en-US" b="1" u="sng" dirty="0">
                <a:solidFill>
                  <a:srgbClr val="FFFF00"/>
                </a:solidFill>
              </a:rPr>
              <a:t>CONSIDER THESE </a:t>
            </a:r>
            <a:r>
              <a:rPr lang="en-US" b="1" u="sng" dirty="0" smtClean="0">
                <a:solidFill>
                  <a:srgbClr val="FFFF00"/>
                </a:solidFill>
              </a:rPr>
              <a:t>CHALLENGES:</a:t>
            </a:r>
          </a:p>
          <a:p>
            <a:pPr>
              <a:lnSpc>
                <a:spcPct val="150000"/>
              </a:lnSpc>
            </a:pPr>
            <a:endParaRPr lang="en-US" b="1" u="sng" dirty="0" smtClean="0">
              <a:solidFill>
                <a:srgbClr val="FFFF00"/>
              </a:solidFill>
            </a:endParaRPr>
          </a:p>
          <a:p>
            <a:pPr marL="457200" indent="-457200">
              <a:buFont typeface="+mj-lt"/>
              <a:buAutoNum type="arabicPeriod"/>
            </a:pPr>
            <a:r>
              <a:rPr lang="en-US" dirty="0"/>
              <a:t>A risk register that may appear complete, but does not contain sufficient information on identification, assessment and response to inform the project manager’s </a:t>
            </a:r>
            <a:r>
              <a:rPr lang="en-US" dirty="0" smtClean="0"/>
              <a:t>decision-making</a:t>
            </a:r>
          </a:p>
          <a:p>
            <a:pPr marL="0" indent="0">
              <a:buNone/>
            </a:pPr>
            <a:endParaRPr lang="en-US" dirty="0"/>
          </a:p>
          <a:p>
            <a:pPr marL="457200" indent="-457200">
              <a:buFont typeface="+mj-lt"/>
              <a:buAutoNum type="arabicPeriod" startAt="2"/>
            </a:pPr>
            <a:r>
              <a:rPr lang="en-US" dirty="0"/>
              <a:t>You need to keep the risk register up to date as it is likely that over the entire journey of a project, from initiation to closure, things will change</a:t>
            </a:r>
          </a:p>
          <a:p>
            <a:pPr>
              <a:lnSpc>
                <a:spcPct val="150000"/>
              </a:lnSpc>
            </a:pPr>
            <a:endParaRPr lang="en-US" b="1" u="sng" dirty="0">
              <a:solidFill>
                <a:srgbClr val="FFFF00"/>
              </a:solidFill>
            </a:endParaRPr>
          </a:p>
          <a:p>
            <a:pPr>
              <a:lnSpc>
                <a:spcPct val="150000"/>
              </a:lnSpc>
            </a:pPr>
            <a:endParaRPr lang="en-US" dirty="0"/>
          </a:p>
        </p:txBody>
      </p:sp>
    </p:spTree>
    <p:extLst>
      <p:ext uri="{BB962C8B-B14F-4D97-AF65-F5344CB8AC3E}">
        <p14:creationId xmlns:p14="http://schemas.microsoft.com/office/powerpoint/2010/main" val="3670987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register </a:t>
            </a:r>
            <a:r>
              <a:rPr lang="en-US" b="1" dirty="0" smtClean="0"/>
              <a:t>challenges</a:t>
            </a:r>
            <a:endParaRPr lang="en-US" dirty="0"/>
          </a:p>
        </p:txBody>
      </p:sp>
      <p:sp>
        <p:nvSpPr>
          <p:cNvPr id="3" name="Content Placeholder 2"/>
          <p:cNvSpPr>
            <a:spLocks noGrp="1"/>
          </p:cNvSpPr>
          <p:nvPr>
            <p:ph idx="1"/>
          </p:nvPr>
        </p:nvSpPr>
        <p:spPr>
          <a:xfrm>
            <a:off x="680320" y="1834166"/>
            <a:ext cx="9613861" cy="4280903"/>
          </a:xfrm>
        </p:spPr>
        <p:txBody>
          <a:bodyPr>
            <a:noAutofit/>
          </a:bodyPr>
          <a:lstStyle/>
          <a:p>
            <a:pPr>
              <a:lnSpc>
                <a:spcPct val="150000"/>
              </a:lnSpc>
            </a:pPr>
            <a:r>
              <a:rPr lang="en-US" sz="2800" b="1" u="sng" dirty="0">
                <a:solidFill>
                  <a:srgbClr val="FFFF00"/>
                </a:solidFill>
              </a:rPr>
              <a:t>CONSIDER THESE </a:t>
            </a:r>
            <a:r>
              <a:rPr lang="en-US" sz="2800" b="1" u="sng" dirty="0" smtClean="0">
                <a:solidFill>
                  <a:srgbClr val="FFFF00"/>
                </a:solidFill>
              </a:rPr>
              <a:t>CHALLENGES:</a:t>
            </a:r>
          </a:p>
          <a:p>
            <a:pPr>
              <a:lnSpc>
                <a:spcPct val="150000"/>
              </a:lnSpc>
            </a:pPr>
            <a:endParaRPr lang="en-US" sz="2800" b="1" u="sng" dirty="0" smtClean="0">
              <a:solidFill>
                <a:srgbClr val="FFFF00"/>
              </a:solidFill>
            </a:endParaRPr>
          </a:p>
          <a:p>
            <a:pPr marL="457200" indent="-457200">
              <a:buFont typeface="+mj-lt"/>
              <a:buAutoNum type="arabicPeriod" startAt="3"/>
            </a:pPr>
            <a:r>
              <a:rPr lang="en-US" sz="2800" dirty="0"/>
              <a:t>If there are changes within your project team, review who you have assigned as a risk owner to a risk contained in the risk </a:t>
            </a:r>
            <a:r>
              <a:rPr lang="en-US" sz="2800" dirty="0" smtClean="0"/>
              <a:t>register</a:t>
            </a:r>
          </a:p>
          <a:p>
            <a:pPr marL="0" indent="0">
              <a:buNone/>
            </a:pPr>
            <a:endParaRPr lang="en-US" sz="2800" dirty="0"/>
          </a:p>
          <a:p>
            <a:pPr marL="514350" indent="-514350">
              <a:buFont typeface="+mj-lt"/>
              <a:buAutoNum type="arabicPeriod" startAt="4"/>
            </a:pPr>
            <a:r>
              <a:rPr lang="en-US" sz="2800" dirty="0"/>
              <a:t>A risk register that contains too many items may become too cluttered and difficult to manage</a:t>
            </a:r>
          </a:p>
          <a:p>
            <a:pPr marL="0" indent="0">
              <a:lnSpc>
                <a:spcPct val="150000"/>
              </a:lnSpc>
              <a:buNone/>
            </a:pPr>
            <a:endParaRPr lang="en-US" sz="2800" b="1" u="sng" dirty="0">
              <a:solidFill>
                <a:srgbClr val="FFFF00"/>
              </a:solidFill>
            </a:endParaRPr>
          </a:p>
          <a:p>
            <a:pPr>
              <a:lnSpc>
                <a:spcPct val="150000"/>
              </a:lnSpc>
            </a:pPr>
            <a:endParaRPr lang="en-US" sz="2800" dirty="0"/>
          </a:p>
        </p:txBody>
      </p:sp>
    </p:spTree>
    <p:extLst>
      <p:ext uri="{BB962C8B-B14F-4D97-AF65-F5344CB8AC3E}">
        <p14:creationId xmlns:p14="http://schemas.microsoft.com/office/powerpoint/2010/main" val="2001850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register </a:t>
            </a:r>
            <a:r>
              <a:rPr lang="en-US" b="1" dirty="0" smtClean="0"/>
              <a:t>challenges</a:t>
            </a:r>
            <a:endParaRPr lang="en-US" dirty="0"/>
          </a:p>
        </p:txBody>
      </p:sp>
      <p:sp>
        <p:nvSpPr>
          <p:cNvPr id="3" name="Content Placeholder 2"/>
          <p:cNvSpPr>
            <a:spLocks noGrp="1"/>
          </p:cNvSpPr>
          <p:nvPr>
            <p:ph idx="1"/>
          </p:nvPr>
        </p:nvSpPr>
        <p:spPr>
          <a:xfrm>
            <a:off x="680321" y="1716939"/>
            <a:ext cx="9613861" cy="4280903"/>
          </a:xfrm>
        </p:spPr>
        <p:txBody>
          <a:bodyPr>
            <a:noAutofit/>
          </a:bodyPr>
          <a:lstStyle/>
          <a:p>
            <a:pPr>
              <a:lnSpc>
                <a:spcPct val="150000"/>
              </a:lnSpc>
            </a:pPr>
            <a:r>
              <a:rPr lang="en-US" b="1" u="sng" dirty="0">
                <a:solidFill>
                  <a:srgbClr val="FFFF00"/>
                </a:solidFill>
              </a:rPr>
              <a:t>CONSIDER THESE </a:t>
            </a:r>
            <a:r>
              <a:rPr lang="en-US" b="1" u="sng" dirty="0" smtClean="0">
                <a:solidFill>
                  <a:srgbClr val="FFFF00"/>
                </a:solidFill>
              </a:rPr>
              <a:t>CHALLENGES:</a:t>
            </a:r>
          </a:p>
          <a:p>
            <a:pPr>
              <a:lnSpc>
                <a:spcPct val="150000"/>
              </a:lnSpc>
            </a:pPr>
            <a:endParaRPr lang="en-US" b="1" u="sng" dirty="0" smtClean="0">
              <a:solidFill>
                <a:srgbClr val="FFFF00"/>
              </a:solidFill>
            </a:endParaRPr>
          </a:p>
          <a:p>
            <a:pPr marL="457200" indent="-457200">
              <a:buFont typeface="+mj-lt"/>
              <a:buAutoNum type="arabicPeriod" startAt="5"/>
            </a:pPr>
            <a:r>
              <a:rPr lang="en-US" dirty="0" smtClean="0"/>
              <a:t>A </a:t>
            </a:r>
            <a:r>
              <a:rPr lang="en-US" dirty="0"/>
              <a:t>risk register should only contain risks (uncertainties) that are to be managed and NOT issues or events that have occurred. If an event has actually occurred, then this will still need to be managed. The key difference though is that because the event has occurred, there is no longer any uncertainty, hence it will need to be taken out of the risk register and placed in an action or operational plan, and</a:t>
            </a:r>
          </a:p>
          <a:p>
            <a:pPr>
              <a:lnSpc>
                <a:spcPct val="150000"/>
              </a:lnSpc>
            </a:pPr>
            <a:endParaRPr lang="en-US" b="1" u="sng" dirty="0">
              <a:solidFill>
                <a:srgbClr val="FFFF00"/>
              </a:solidFill>
            </a:endParaRPr>
          </a:p>
          <a:p>
            <a:pPr>
              <a:lnSpc>
                <a:spcPct val="150000"/>
              </a:lnSpc>
            </a:pPr>
            <a:endParaRPr lang="en-US" dirty="0"/>
          </a:p>
        </p:txBody>
      </p:sp>
    </p:spTree>
    <p:extLst>
      <p:ext uri="{BB962C8B-B14F-4D97-AF65-F5344CB8AC3E}">
        <p14:creationId xmlns:p14="http://schemas.microsoft.com/office/powerpoint/2010/main" val="454997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register </a:t>
            </a:r>
            <a:r>
              <a:rPr lang="en-US" b="1" dirty="0" smtClean="0"/>
              <a:t>challenges</a:t>
            </a:r>
            <a:endParaRPr lang="en-US" dirty="0"/>
          </a:p>
        </p:txBody>
      </p:sp>
      <p:sp>
        <p:nvSpPr>
          <p:cNvPr id="3" name="Content Placeholder 2"/>
          <p:cNvSpPr>
            <a:spLocks noGrp="1"/>
          </p:cNvSpPr>
          <p:nvPr>
            <p:ph idx="1"/>
          </p:nvPr>
        </p:nvSpPr>
        <p:spPr>
          <a:xfrm>
            <a:off x="680321" y="2042403"/>
            <a:ext cx="9613861" cy="4280903"/>
          </a:xfrm>
        </p:spPr>
        <p:txBody>
          <a:bodyPr>
            <a:noAutofit/>
          </a:bodyPr>
          <a:lstStyle/>
          <a:p>
            <a:pPr>
              <a:lnSpc>
                <a:spcPct val="150000"/>
              </a:lnSpc>
            </a:pPr>
            <a:r>
              <a:rPr lang="en-US" sz="2800" b="1" u="sng" dirty="0">
                <a:solidFill>
                  <a:srgbClr val="FFFF00"/>
                </a:solidFill>
              </a:rPr>
              <a:t>CONSIDER THESE </a:t>
            </a:r>
            <a:r>
              <a:rPr lang="en-US" sz="2800" b="1" u="sng" dirty="0" smtClean="0">
                <a:solidFill>
                  <a:srgbClr val="FFFF00"/>
                </a:solidFill>
              </a:rPr>
              <a:t>CHALLENGES:</a:t>
            </a:r>
          </a:p>
          <a:p>
            <a:pPr marL="457200" indent="-457200">
              <a:buFont typeface="+mj-lt"/>
              <a:buAutoNum type="arabicPeriod" startAt="6"/>
            </a:pPr>
            <a:r>
              <a:rPr lang="en-US" sz="2800" dirty="0"/>
              <a:t>The risk register contains risks that you have assessed and developed appropriate responses to. A question that needs to be considered is “What would be the impact on your project if a number of risks actually ‘triggered’ at the same time during the execution stage of the project?” It is likely that the cumulative effect would be much greater than the individual effect. As a result, this would need to be monitored closely during project execution.</a:t>
            </a:r>
          </a:p>
          <a:p>
            <a:pPr marL="457200" indent="-457200">
              <a:lnSpc>
                <a:spcPct val="150000"/>
              </a:lnSpc>
              <a:buFont typeface="+mj-lt"/>
              <a:buAutoNum type="arabicPeriod" startAt="6"/>
            </a:pPr>
            <a:endParaRPr lang="en-US" sz="2800" b="1" u="sng" dirty="0">
              <a:solidFill>
                <a:srgbClr val="FFFF00"/>
              </a:solidFill>
            </a:endParaRPr>
          </a:p>
          <a:p>
            <a:pPr>
              <a:lnSpc>
                <a:spcPct val="150000"/>
              </a:lnSpc>
            </a:pPr>
            <a:endParaRPr lang="en-US" sz="2800" dirty="0"/>
          </a:p>
        </p:txBody>
      </p:sp>
    </p:spTree>
    <p:extLst>
      <p:ext uri="{BB962C8B-B14F-4D97-AF65-F5344CB8AC3E}">
        <p14:creationId xmlns:p14="http://schemas.microsoft.com/office/powerpoint/2010/main" val="3647567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88577" y="2611596"/>
            <a:ext cx="6223178"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3 Project types</a:t>
            </a:r>
          </a:p>
        </p:txBody>
      </p:sp>
    </p:spTree>
    <p:extLst>
      <p:ext uri="{BB962C8B-B14F-4D97-AF65-F5344CB8AC3E}">
        <p14:creationId xmlns:p14="http://schemas.microsoft.com/office/powerpoint/2010/main" val="1916542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Early-stage project risk </a:t>
            </a:r>
            <a:r>
              <a:rPr lang="en-US" b="1" dirty="0" smtClean="0"/>
              <a:t>profiling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47555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3968" y="-1964"/>
            <a:ext cx="7641875" cy="6859964"/>
          </a:xfrm>
          <a:prstGeom prst="rect">
            <a:avLst/>
          </a:prstGeom>
        </p:spPr>
      </p:pic>
      <p:pic>
        <p:nvPicPr>
          <p:cNvPr id="6" name="Picture 5"/>
          <p:cNvPicPr>
            <a:picLocks noChangeAspect="1"/>
          </p:cNvPicPr>
          <p:nvPr/>
        </p:nvPicPr>
        <p:blipFill>
          <a:blip r:embed="rId3"/>
          <a:stretch>
            <a:fillRect/>
          </a:stretch>
        </p:blipFill>
        <p:spPr>
          <a:xfrm>
            <a:off x="4975968" y="6113438"/>
            <a:ext cx="2237873" cy="638585"/>
          </a:xfrm>
          <a:prstGeom prst="rect">
            <a:avLst/>
          </a:prstGeom>
        </p:spPr>
      </p:pic>
      <p:pic>
        <p:nvPicPr>
          <p:cNvPr id="7" name="Picture 6"/>
          <p:cNvPicPr>
            <a:picLocks noChangeAspect="1"/>
          </p:cNvPicPr>
          <p:nvPr/>
        </p:nvPicPr>
        <p:blipFill>
          <a:blip r:embed="rId4"/>
          <a:stretch>
            <a:fillRect/>
          </a:stretch>
        </p:blipFill>
        <p:spPr>
          <a:xfrm>
            <a:off x="1407193" y="1573240"/>
            <a:ext cx="1733550" cy="2533650"/>
          </a:xfrm>
          <a:prstGeom prst="rect">
            <a:avLst/>
          </a:prstGeom>
        </p:spPr>
      </p:pic>
      <p:pic>
        <p:nvPicPr>
          <p:cNvPr id="8" name="Picture 7"/>
          <p:cNvPicPr>
            <a:picLocks noChangeAspect="1"/>
          </p:cNvPicPr>
          <p:nvPr/>
        </p:nvPicPr>
        <p:blipFill>
          <a:blip r:embed="rId5"/>
          <a:stretch>
            <a:fillRect/>
          </a:stretch>
        </p:blipFill>
        <p:spPr>
          <a:xfrm>
            <a:off x="2273968" y="0"/>
            <a:ext cx="600075" cy="885825"/>
          </a:xfrm>
          <a:prstGeom prst="rect">
            <a:avLst/>
          </a:prstGeom>
        </p:spPr>
      </p:pic>
      <p:pic>
        <p:nvPicPr>
          <p:cNvPr id="9" name="Picture 8"/>
          <p:cNvPicPr>
            <a:picLocks noChangeAspect="1"/>
          </p:cNvPicPr>
          <p:nvPr/>
        </p:nvPicPr>
        <p:blipFill>
          <a:blip r:embed="rId6"/>
          <a:stretch>
            <a:fillRect/>
          </a:stretch>
        </p:blipFill>
        <p:spPr>
          <a:xfrm>
            <a:off x="2574005" y="5828444"/>
            <a:ext cx="561975" cy="638175"/>
          </a:xfrm>
          <a:prstGeom prst="rect">
            <a:avLst/>
          </a:prstGeom>
        </p:spPr>
      </p:pic>
      <p:pic>
        <p:nvPicPr>
          <p:cNvPr id="10" name="Picture 9"/>
          <p:cNvPicPr>
            <a:picLocks noChangeAspect="1"/>
          </p:cNvPicPr>
          <p:nvPr/>
        </p:nvPicPr>
        <p:blipFill>
          <a:blip r:embed="rId5"/>
          <a:stretch>
            <a:fillRect/>
          </a:stretch>
        </p:blipFill>
        <p:spPr>
          <a:xfrm>
            <a:off x="8753791" y="5869370"/>
            <a:ext cx="600075" cy="885825"/>
          </a:xfrm>
          <a:prstGeom prst="rect">
            <a:avLst/>
          </a:prstGeom>
        </p:spPr>
      </p:pic>
    </p:spTree>
    <p:extLst>
      <p:ext uri="{BB962C8B-B14F-4D97-AF65-F5344CB8AC3E}">
        <p14:creationId xmlns:p14="http://schemas.microsoft.com/office/powerpoint/2010/main" val="20288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59821" y="875065"/>
            <a:ext cx="9966190" cy="2308324"/>
          </a:xfrm>
          <a:prstGeom prst="rect">
            <a:avLst/>
          </a:prstGeom>
          <a:noFill/>
        </p:spPr>
        <p:txBody>
          <a:bodyPr wrap="none" lIns="91440" tIns="45720" rIns="91440" bIns="45720">
            <a:spAutoFit/>
          </a:bodyPr>
          <a:lstStyle/>
          <a:p>
            <a:r>
              <a:rPr lang="en-US" sz="3600" b="0" cap="none" spc="0" dirty="0" smtClean="0">
                <a:ln w="0"/>
                <a:solidFill>
                  <a:schemeClr val="tx1"/>
                </a:solidFill>
                <a:effectLst>
                  <a:outerShdw blurRad="38100" dist="19050" dir="2700000" algn="tl" rotWithShape="0">
                    <a:schemeClr val="dk1">
                      <a:alpha val="40000"/>
                    </a:schemeClr>
                  </a:outerShdw>
                </a:effectLst>
              </a:rPr>
              <a:t>Projects we have </a:t>
            </a:r>
          </a:p>
          <a:p>
            <a:pPr marL="571500" indent="-571500">
              <a:buFont typeface="Arial" panose="020B0604020202020204" pitchFamily="34" charset="0"/>
              <a:buChar char="•"/>
            </a:pPr>
            <a:r>
              <a:rPr lang="en-US" sz="3600" b="0" cap="none" spc="0" dirty="0" smtClean="0">
                <a:ln w="0"/>
                <a:solidFill>
                  <a:schemeClr val="tx1"/>
                </a:solidFill>
                <a:effectLst>
                  <a:outerShdw blurRad="38100" dist="19050" dir="2700000" algn="tl" rotWithShape="0">
                    <a:schemeClr val="dk1">
                      <a:alpha val="40000"/>
                    </a:schemeClr>
                  </a:outerShdw>
                </a:effectLst>
              </a:rPr>
              <a:t>done many times.</a:t>
            </a:r>
          </a:p>
          <a:p>
            <a:pPr marL="571500" indent="-571500">
              <a:buFont typeface="Arial" panose="020B0604020202020204" pitchFamily="34" charset="0"/>
              <a:buChar char="•"/>
            </a:pPr>
            <a:r>
              <a:rPr lang="en-US" sz="3600" b="0" cap="none" spc="0" dirty="0" smtClean="0">
                <a:ln w="0"/>
                <a:solidFill>
                  <a:schemeClr val="tx1"/>
                </a:solidFill>
                <a:effectLst>
                  <a:outerShdw blurRad="38100" dist="19050" dir="2700000" algn="tl" rotWithShape="0">
                    <a:schemeClr val="dk1">
                      <a:alpha val="40000"/>
                    </a:schemeClr>
                  </a:outerShdw>
                </a:effectLst>
              </a:rPr>
              <a:t>in a well know area we have worked before.</a:t>
            </a:r>
          </a:p>
          <a:p>
            <a:pPr marL="571500" indent="-571500">
              <a:buFont typeface="Arial" panose="020B0604020202020204" pitchFamily="34" charset="0"/>
              <a:buChar char="•"/>
            </a:pPr>
            <a:r>
              <a:rPr lang="en-US" sz="3600" dirty="0" smtClean="0">
                <a:ln w="0"/>
                <a:effectLst>
                  <a:outerShdw blurRad="38100" dist="19050" dir="2700000" algn="tl" rotWithShape="0">
                    <a:schemeClr val="dk1">
                      <a:alpha val="40000"/>
                    </a:schemeClr>
                  </a:outerShdw>
                </a:effectLst>
              </a:rPr>
              <a:t>We had low technical complexity. </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623293" y="4517166"/>
            <a:ext cx="10223247" cy="923330"/>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We refer to as </a:t>
            </a:r>
            <a:r>
              <a:rPr lang="en-US" sz="5400" b="0" cap="none" spc="0" dirty="0" smtClean="0">
                <a:ln w="0"/>
                <a:solidFill>
                  <a:schemeClr val="tx1"/>
                </a:solidFill>
                <a:effectLst>
                  <a:outerShdw blurRad="38100" dist="19050" dir="2700000" algn="tl" rotWithShape="0">
                    <a:schemeClr val="dk1">
                      <a:alpha val="40000"/>
                    </a:schemeClr>
                  </a:outerShdw>
                </a:effectLst>
              </a:rPr>
              <a:t>: STANDARD PROJECT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17994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1580827" y="0"/>
            <a:ext cx="8688030" cy="6858000"/>
            <a:chOff x="1580827" y="0"/>
            <a:chExt cx="8688030" cy="6858000"/>
          </a:xfrm>
        </p:grpSpPr>
        <p:pic>
          <p:nvPicPr>
            <p:cNvPr id="2" name="Picture 1"/>
            <p:cNvPicPr>
              <a:picLocks noChangeAspect="1"/>
            </p:cNvPicPr>
            <p:nvPr/>
          </p:nvPicPr>
          <p:blipFill>
            <a:blip r:embed="rId2"/>
            <a:stretch>
              <a:fillRect/>
            </a:stretch>
          </p:blipFill>
          <p:spPr>
            <a:xfrm>
              <a:off x="1923143" y="0"/>
              <a:ext cx="8345714" cy="6858000"/>
            </a:xfrm>
            <a:prstGeom prst="rect">
              <a:avLst/>
            </a:prstGeom>
          </p:spPr>
        </p:pic>
        <p:sp>
          <p:nvSpPr>
            <p:cNvPr id="3" name="Rectangle 2"/>
            <p:cNvSpPr/>
            <p:nvPr/>
          </p:nvSpPr>
          <p:spPr>
            <a:xfrm>
              <a:off x="1580827" y="4091553"/>
              <a:ext cx="976393" cy="1549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a:stretch>
            <a:fillRect/>
          </a:stretch>
        </p:blipFill>
        <p:spPr>
          <a:xfrm>
            <a:off x="4508554" y="2822466"/>
            <a:ext cx="2647950" cy="2724150"/>
          </a:xfrm>
          <a:prstGeom prst="rect">
            <a:avLst/>
          </a:prstGeom>
        </p:spPr>
      </p:pic>
      <p:pic>
        <p:nvPicPr>
          <p:cNvPr id="6" name="Picture 5"/>
          <p:cNvPicPr>
            <a:picLocks noChangeAspect="1"/>
          </p:cNvPicPr>
          <p:nvPr/>
        </p:nvPicPr>
        <p:blipFill>
          <a:blip r:embed="rId4"/>
          <a:stretch>
            <a:fillRect/>
          </a:stretch>
        </p:blipFill>
        <p:spPr>
          <a:xfrm>
            <a:off x="4728565" y="3831228"/>
            <a:ext cx="1885950" cy="1171575"/>
          </a:xfrm>
          <a:prstGeom prst="rect">
            <a:avLst/>
          </a:prstGeom>
        </p:spPr>
      </p:pic>
      <p:sp>
        <p:nvSpPr>
          <p:cNvPr id="7" name="Rectangle 6"/>
          <p:cNvSpPr/>
          <p:nvPr/>
        </p:nvSpPr>
        <p:spPr>
          <a:xfrm>
            <a:off x="5730928" y="2203951"/>
            <a:ext cx="6094105"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Represent low risk </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80535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to consider in this stage:</a:t>
            </a:r>
            <a:endParaRPr lang="en-US" dirty="0"/>
          </a:p>
        </p:txBody>
      </p:sp>
      <p:pic>
        <p:nvPicPr>
          <p:cNvPr id="4" name="Picture 3"/>
          <p:cNvPicPr>
            <a:picLocks noChangeAspect="1"/>
          </p:cNvPicPr>
          <p:nvPr/>
        </p:nvPicPr>
        <p:blipFill>
          <a:blip r:embed="rId2"/>
          <a:stretch>
            <a:fillRect/>
          </a:stretch>
        </p:blipFill>
        <p:spPr>
          <a:xfrm>
            <a:off x="2466823" y="2077505"/>
            <a:ext cx="6040855" cy="4417542"/>
          </a:xfrm>
          <a:prstGeom prst="rect">
            <a:avLst/>
          </a:prstGeom>
        </p:spPr>
      </p:pic>
    </p:spTree>
    <p:extLst>
      <p:ext uri="{BB962C8B-B14F-4D97-AF65-F5344CB8AC3E}">
        <p14:creationId xmlns:p14="http://schemas.microsoft.com/office/powerpoint/2010/main" val="507326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63408" y="0"/>
            <a:ext cx="7865183" cy="6858000"/>
          </a:xfrm>
          <a:prstGeom prst="rect">
            <a:avLst/>
          </a:prstGeom>
        </p:spPr>
      </p:pic>
      <p:sp>
        <p:nvSpPr>
          <p:cNvPr id="3" name="Rectangle 2"/>
          <p:cNvSpPr/>
          <p:nvPr/>
        </p:nvSpPr>
        <p:spPr>
          <a:xfrm>
            <a:off x="4383289" y="1076542"/>
            <a:ext cx="7412607" cy="769441"/>
          </a:xfrm>
          <a:prstGeom prst="rect">
            <a:avLst/>
          </a:prstGeom>
          <a:noFill/>
        </p:spPr>
        <p:txBody>
          <a:bodyPr wrap="none" lIns="91440" tIns="45720" rIns="91440" bIns="45720">
            <a:spAutoFit/>
          </a:bodyPr>
          <a:lstStyle/>
          <a:p>
            <a:pPr marL="571500" indent="-571500" algn="ctr">
              <a:buFont typeface="Arial" panose="020B0604020202020204" pitchFamily="34" charset="0"/>
              <a:buChar char="•"/>
            </a:pPr>
            <a:r>
              <a:rPr lang="en-US" sz="4400" b="0" cap="none" spc="0" dirty="0" smtClean="0">
                <a:ln w="0"/>
                <a:solidFill>
                  <a:schemeClr val="tx1"/>
                </a:solidFill>
                <a:effectLst>
                  <a:outerShdw blurRad="38100" dist="19050" dir="2700000" algn="tl" rotWithShape="0">
                    <a:schemeClr val="dk1">
                      <a:alpha val="40000"/>
                    </a:schemeClr>
                  </a:outerShdw>
                </a:effectLst>
              </a:rPr>
              <a:t>Risks are well known to us</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4383289" y="1845983"/>
            <a:ext cx="8015784" cy="1323439"/>
          </a:xfrm>
          <a:prstGeom prst="rect">
            <a:avLst/>
          </a:prstGeom>
          <a:noFill/>
        </p:spPr>
        <p:txBody>
          <a:bodyPr wrap="none" lIns="91440" tIns="45720" rIns="91440" bIns="45720">
            <a:spAutoFit/>
          </a:bodyPr>
          <a:lstStyle/>
          <a:p>
            <a:pPr marL="571500" indent="-571500">
              <a:buFont typeface="Arial" panose="020B0604020202020204" pitchFamily="34" charset="0"/>
              <a:buChar char="•"/>
            </a:pPr>
            <a:r>
              <a:rPr lang="en-US" sz="4000" dirty="0">
                <a:ln w="0"/>
                <a:effectLst>
                  <a:outerShdw blurRad="38100" dist="19050" dir="2700000" algn="tl" rotWithShape="0">
                    <a:schemeClr val="dk1">
                      <a:alpha val="40000"/>
                    </a:schemeClr>
                  </a:outerShdw>
                </a:effectLst>
              </a:rPr>
              <a:t>You can consult people worked </a:t>
            </a:r>
            <a:r>
              <a:rPr lang="en-US" sz="4000" dirty="0" smtClean="0">
                <a:ln w="0"/>
                <a:effectLst>
                  <a:outerShdw blurRad="38100" dist="19050" dir="2700000" algn="tl" rotWithShape="0">
                    <a:schemeClr val="dk1">
                      <a:alpha val="40000"/>
                    </a:schemeClr>
                  </a:outerShdw>
                </a:effectLst>
              </a:rPr>
              <a:t/>
            </a:r>
            <a:br>
              <a:rPr lang="en-US" sz="4000" dirty="0" smtClean="0">
                <a:ln w="0"/>
                <a:effectLst>
                  <a:outerShdw blurRad="38100" dist="19050" dir="2700000" algn="tl" rotWithShape="0">
                    <a:schemeClr val="dk1">
                      <a:alpha val="40000"/>
                    </a:schemeClr>
                  </a:outerShdw>
                </a:effectLst>
              </a:rPr>
            </a:br>
            <a:r>
              <a:rPr lang="en-US" sz="4000" dirty="0" smtClean="0">
                <a:ln w="0"/>
                <a:effectLst>
                  <a:outerShdw blurRad="38100" dist="19050" dir="2700000" algn="tl" rotWithShape="0">
                    <a:schemeClr val="dk1">
                      <a:alpha val="40000"/>
                    </a:schemeClr>
                  </a:outerShdw>
                </a:effectLst>
              </a:rPr>
              <a:t>in </a:t>
            </a:r>
            <a:r>
              <a:rPr lang="en-US" sz="4000" dirty="0">
                <a:ln w="0"/>
                <a:effectLst>
                  <a:outerShdw blurRad="38100" dist="19050" dir="2700000" algn="tl" rotWithShape="0">
                    <a:schemeClr val="dk1">
                      <a:alpha val="40000"/>
                    </a:schemeClr>
                  </a:outerShdw>
                </a:effectLst>
              </a:rPr>
              <a:t>previous similar projects</a:t>
            </a:r>
          </a:p>
        </p:txBody>
      </p:sp>
    </p:spTree>
    <p:extLst>
      <p:ext uri="{BB962C8B-B14F-4D97-AF65-F5344CB8AC3E}">
        <p14:creationId xmlns:p14="http://schemas.microsoft.com/office/powerpoint/2010/main" val="2272778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63408" y="0"/>
            <a:ext cx="7865183" cy="6858000"/>
          </a:xfrm>
          <a:prstGeom prst="rect">
            <a:avLst/>
          </a:prstGeom>
        </p:spPr>
      </p:pic>
      <p:pic>
        <p:nvPicPr>
          <p:cNvPr id="3" name="Picture 2"/>
          <p:cNvPicPr>
            <a:picLocks noChangeAspect="1"/>
          </p:cNvPicPr>
          <p:nvPr/>
        </p:nvPicPr>
        <p:blipFill>
          <a:blip r:embed="rId3"/>
          <a:stretch>
            <a:fillRect/>
          </a:stretch>
        </p:blipFill>
        <p:spPr>
          <a:xfrm>
            <a:off x="4106728" y="1360944"/>
            <a:ext cx="4381500" cy="4229100"/>
          </a:xfrm>
          <a:prstGeom prst="rect">
            <a:avLst/>
          </a:prstGeom>
        </p:spPr>
      </p:pic>
      <p:grpSp>
        <p:nvGrpSpPr>
          <p:cNvPr id="6" name="Group 5"/>
          <p:cNvGrpSpPr/>
          <p:nvPr/>
        </p:nvGrpSpPr>
        <p:grpSpPr>
          <a:xfrm>
            <a:off x="71081" y="3789621"/>
            <a:ext cx="2148345" cy="2146230"/>
            <a:chOff x="71081" y="3789621"/>
            <a:chExt cx="2148345" cy="2146230"/>
          </a:xfrm>
        </p:grpSpPr>
        <p:sp>
          <p:nvSpPr>
            <p:cNvPr id="4" name="Up Arrow 3"/>
            <p:cNvSpPr/>
            <p:nvPr/>
          </p:nvSpPr>
          <p:spPr>
            <a:xfrm>
              <a:off x="619932" y="4835471"/>
              <a:ext cx="573437" cy="110038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081" y="3789621"/>
              <a:ext cx="2148345" cy="923330"/>
            </a:xfrm>
            <a:prstGeom prst="rect">
              <a:avLst/>
            </a:prstGeom>
            <a:noFill/>
          </p:spPr>
          <p:txBody>
            <a:bodyPr wrap="none" lIns="91440" tIns="45720" rIns="91440" bIns="45720">
              <a:spAutoFit/>
            </a:bodyPr>
            <a:lstStyle/>
            <a:p>
              <a:pPr algn="ctr"/>
              <a:r>
                <a:rPr lang="en-US" b="1" cap="none" spc="0" dirty="0" smtClean="0">
                  <a:ln w="0"/>
                  <a:solidFill>
                    <a:schemeClr val="tx1"/>
                  </a:solidFill>
                  <a:effectLst>
                    <a:outerShdw blurRad="38100" dist="19050" dir="2700000" algn="tl" rotWithShape="0">
                      <a:schemeClr val="dk1">
                        <a:alpha val="40000"/>
                      </a:schemeClr>
                    </a:outerShdw>
                  </a:effectLst>
                </a:rPr>
                <a:t>More Technically </a:t>
              </a:r>
            </a:p>
            <a:p>
              <a:pPr algn="ctr"/>
              <a:r>
                <a:rPr lang="en-US" b="1" cap="none" spc="0" dirty="0" smtClean="0">
                  <a:ln w="0"/>
                  <a:solidFill>
                    <a:schemeClr val="tx1"/>
                  </a:solidFill>
                  <a:effectLst>
                    <a:outerShdw blurRad="38100" dist="19050" dir="2700000" algn="tl" rotWithShape="0">
                      <a:schemeClr val="dk1">
                        <a:alpha val="40000"/>
                      </a:schemeClr>
                    </a:outerShdw>
                  </a:effectLst>
                </a:rPr>
                <a:t>complex </a:t>
              </a:r>
            </a:p>
            <a:p>
              <a:pPr algn="ctr"/>
              <a:r>
                <a:rPr lang="en-US" b="1" cap="none" spc="0" dirty="0" smtClean="0">
                  <a:ln w="0"/>
                  <a:solidFill>
                    <a:schemeClr val="tx1"/>
                  </a:solidFill>
                  <a:effectLst>
                    <a:outerShdw blurRad="38100" dist="19050" dir="2700000" algn="tl" rotWithShape="0">
                      <a:schemeClr val="dk1">
                        <a:alpha val="40000"/>
                      </a:schemeClr>
                    </a:outerShdw>
                  </a:effectLst>
                </a:rPr>
                <a:t>but in known area</a:t>
              </a:r>
              <a:endParaRPr lang="en-US" b="1" cap="none" spc="0" dirty="0">
                <a:ln w="0"/>
                <a:solidFill>
                  <a:schemeClr val="tx1"/>
                </a:solidFill>
                <a:effectLst>
                  <a:outerShdw blurRad="38100" dist="19050" dir="2700000" algn="tl" rotWithShape="0">
                    <a:schemeClr val="dk1">
                      <a:alpha val="40000"/>
                    </a:schemeClr>
                  </a:outerShdw>
                </a:effectLst>
              </a:endParaRPr>
            </a:p>
          </p:txBody>
        </p:sp>
      </p:grpSp>
      <p:pic>
        <p:nvPicPr>
          <p:cNvPr id="7" name="Picture 6"/>
          <p:cNvPicPr>
            <a:picLocks noChangeAspect="1"/>
          </p:cNvPicPr>
          <p:nvPr/>
        </p:nvPicPr>
        <p:blipFill>
          <a:blip r:embed="rId4"/>
          <a:stretch>
            <a:fillRect/>
          </a:stretch>
        </p:blipFill>
        <p:spPr>
          <a:xfrm>
            <a:off x="4106728" y="1360944"/>
            <a:ext cx="3362325" cy="2381250"/>
          </a:xfrm>
          <a:prstGeom prst="rect">
            <a:avLst/>
          </a:prstGeom>
        </p:spPr>
      </p:pic>
    </p:spTree>
    <p:extLst>
      <p:ext uri="{BB962C8B-B14F-4D97-AF65-F5344CB8AC3E}">
        <p14:creationId xmlns:p14="http://schemas.microsoft.com/office/powerpoint/2010/main" val="2250457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1766807" y="0"/>
            <a:ext cx="8289574" cy="6858000"/>
            <a:chOff x="1766807" y="0"/>
            <a:chExt cx="8289574" cy="6858000"/>
          </a:xfrm>
        </p:grpSpPr>
        <p:pic>
          <p:nvPicPr>
            <p:cNvPr id="2" name="Picture 1"/>
            <p:cNvPicPr>
              <a:picLocks noChangeAspect="1"/>
            </p:cNvPicPr>
            <p:nvPr/>
          </p:nvPicPr>
          <p:blipFill>
            <a:blip r:embed="rId2"/>
            <a:stretch>
              <a:fillRect/>
            </a:stretch>
          </p:blipFill>
          <p:spPr>
            <a:xfrm>
              <a:off x="2135618" y="0"/>
              <a:ext cx="7920763" cy="6858000"/>
            </a:xfrm>
            <a:prstGeom prst="rect">
              <a:avLst/>
            </a:prstGeom>
          </p:spPr>
        </p:pic>
        <p:sp>
          <p:nvSpPr>
            <p:cNvPr id="3" name="Rectangle 2"/>
            <p:cNvSpPr/>
            <p:nvPr/>
          </p:nvSpPr>
          <p:spPr>
            <a:xfrm>
              <a:off x="1766807" y="3285641"/>
              <a:ext cx="604434" cy="21852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p:cNvSpPr/>
            <p:nvPr/>
          </p:nvSpPr>
          <p:spPr>
            <a:xfrm>
              <a:off x="1999281" y="4029559"/>
              <a:ext cx="1146875" cy="14723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6" name="Rectangle 5"/>
          <p:cNvSpPr/>
          <p:nvPr/>
        </p:nvSpPr>
        <p:spPr>
          <a:xfrm>
            <a:off x="4545123" y="317125"/>
            <a:ext cx="7764690" cy="954107"/>
          </a:xfrm>
          <a:prstGeom prst="rect">
            <a:avLst/>
          </a:prstGeom>
          <a:noFill/>
        </p:spPr>
        <p:txBody>
          <a:bodyPr wrap="none" lIns="91440" tIns="45720" rIns="91440" bIns="45720">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Although in a geographical Area Known to us </a:t>
            </a:r>
          </a:p>
          <a:p>
            <a:pPr algn="ctr"/>
            <a:r>
              <a:rPr lang="en-US" sz="2800" b="1" dirty="0" smtClean="0">
                <a:ln w="0"/>
                <a:effectLst>
                  <a:outerShdw blurRad="38100" dist="19050" dir="2700000" algn="tl" rotWithShape="0">
                    <a:schemeClr val="dk1">
                      <a:alpha val="40000"/>
                    </a:schemeClr>
                  </a:outerShdw>
                </a:effectLst>
              </a:rPr>
              <a:t>They have additional technical risks</a:t>
            </a:r>
            <a:endParaRPr lang="en-US" sz="2800" b="1" cap="none" spc="0" dirty="0">
              <a:ln w="0"/>
              <a:solidFill>
                <a:schemeClr val="tx1"/>
              </a:solidFill>
              <a:effectLst>
                <a:outerShdw blurRad="38100" dist="19050" dir="2700000" algn="tl" rotWithShape="0">
                  <a:schemeClr val="dk1">
                    <a:alpha val="40000"/>
                  </a:schemeClr>
                </a:outerShdw>
              </a:effectLst>
            </a:endParaRPr>
          </a:p>
        </p:txBody>
      </p:sp>
      <p:sp>
        <p:nvSpPr>
          <p:cNvPr id="7" name="Down Arrow 6"/>
          <p:cNvSpPr/>
          <p:nvPr/>
        </p:nvSpPr>
        <p:spPr>
          <a:xfrm>
            <a:off x="5098943" y="794178"/>
            <a:ext cx="278969" cy="557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169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1766807" y="0"/>
            <a:ext cx="8289574" cy="6858000"/>
            <a:chOff x="1766807" y="0"/>
            <a:chExt cx="8289574" cy="6858000"/>
          </a:xfrm>
        </p:grpSpPr>
        <p:pic>
          <p:nvPicPr>
            <p:cNvPr id="2" name="Picture 1"/>
            <p:cNvPicPr>
              <a:picLocks noChangeAspect="1"/>
            </p:cNvPicPr>
            <p:nvPr/>
          </p:nvPicPr>
          <p:blipFill>
            <a:blip r:embed="rId2"/>
            <a:stretch>
              <a:fillRect/>
            </a:stretch>
          </p:blipFill>
          <p:spPr>
            <a:xfrm>
              <a:off x="2135618" y="0"/>
              <a:ext cx="7920763" cy="6858000"/>
            </a:xfrm>
            <a:prstGeom prst="rect">
              <a:avLst/>
            </a:prstGeom>
          </p:spPr>
        </p:pic>
        <p:sp>
          <p:nvSpPr>
            <p:cNvPr id="3" name="Rectangle 2"/>
            <p:cNvSpPr/>
            <p:nvPr/>
          </p:nvSpPr>
          <p:spPr>
            <a:xfrm>
              <a:off x="1766807" y="3285641"/>
              <a:ext cx="604434" cy="21852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p:cNvSpPr/>
            <p:nvPr/>
          </p:nvSpPr>
          <p:spPr>
            <a:xfrm>
              <a:off x="1999281" y="4029559"/>
              <a:ext cx="1146875" cy="14723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9" name="Group 8"/>
          <p:cNvGrpSpPr/>
          <p:nvPr/>
        </p:nvGrpSpPr>
        <p:grpSpPr>
          <a:xfrm>
            <a:off x="247973" y="5784151"/>
            <a:ext cx="3199730" cy="923330"/>
            <a:chOff x="247973" y="5784151"/>
            <a:chExt cx="3199730" cy="923330"/>
          </a:xfrm>
        </p:grpSpPr>
        <p:sp>
          <p:nvSpPr>
            <p:cNvPr id="7" name="Right Arrow 6"/>
            <p:cNvSpPr/>
            <p:nvPr/>
          </p:nvSpPr>
          <p:spPr>
            <a:xfrm>
              <a:off x="247973" y="6090834"/>
              <a:ext cx="774915" cy="3874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9898" y="5784151"/>
              <a:ext cx="2517805" cy="923330"/>
            </a:xfrm>
            <a:prstGeom prst="rect">
              <a:avLst/>
            </a:prstGeom>
            <a:noFill/>
          </p:spPr>
          <p:txBody>
            <a:bodyPr wrap="none" lIns="91440" tIns="45720" rIns="91440" bIns="45720">
              <a:spAutoFit/>
            </a:bodyPr>
            <a:lstStyle/>
            <a:p>
              <a:pPr algn="ctr"/>
              <a:r>
                <a:rPr lang="en-US" b="1" cap="none" spc="0" dirty="0" smtClean="0">
                  <a:ln w="0"/>
                  <a:solidFill>
                    <a:schemeClr val="tx1"/>
                  </a:solidFill>
                  <a:effectLst>
                    <a:outerShdw blurRad="38100" dist="19050" dir="2700000" algn="tl" rotWithShape="0">
                      <a:schemeClr val="dk1">
                        <a:alpha val="40000"/>
                      </a:schemeClr>
                    </a:outerShdw>
                  </a:effectLst>
                </a:rPr>
                <a:t>Move into </a:t>
              </a:r>
            </a:p>
            <a:p>
              <a:pPr algn="ctr"/>
              <a:r>
                <a:rPr lang="en-US" b="1" dirty="0" smtClean="0">
                  <a:ln w="0"/>
                  <a:effectLst>
                    <a:outerShdw blurRad="38100" dist="19050" dir="2700000" algn="tl" rotWithShape="0">
                      <a:schemeClr val="dk1">
                        <a:alpha val="40000"/>
                      </a:schemeClr>
                    </a:outerShdw>
                  </a:effectLst>
                </a:rPr>
                <a:t>New</a:t>
              </a:r>
              <a:br>
                <a:rPr lang="en-US" b="1" dirty="0" smtClean="0">
                  <a:ln w="0"/>
                  <a:effectLst>
                    <a:outerShdw blurRad="38100" dist="19050" dir="2700000" algn="tl" rotWithShape="0">
                      <a:schemeClr val="dk1">
                        <a:alpha val="40000"/>
                      </a:schemeClr>
                    </a:outerShdw>
                  </a:effectLst>
                </a:rPr>
              </a:br>
              <a:r>
                <a:rPr lang="en-US" b="1" dirty="0" smtClean="0">
                  <a:ln w="0"/>
                  <a:effectLst>
                    <a:outerShdw blurRad="38100" dist="19050" dir="2700000" algn="tl" rotWithShape="0">
                      <a:schemeClr val="dk1">
                        <a:alpha val="40000"/>
                      </a:schemeClr>
                    </a:outerShdw>
                  </a:effectLst>
                </a:rPr>
                <a:t>Geographical location</a:t>
              </a:r>
              <a:endParaRPr lang="en-US" b="1" cap="none" spc="0" dirty="0">
                <a:ln w="0"/>
                <a:solidFill>
                  <a:schemeClr val="tx1"/>
                </a:solidFill>
                <a:effectLst>
                  <a:outerShdw blurRad="38100" dist="19050" dir="2700000" algn="tl" rotWithShape="0">
                    <a:schemeClr val="dk1">
                      <a:alpha val="40000"/>
                    </a:schemeClr>
                  </a:outerShdw>
                </a:effectLst>
              </a:endParaRPr>
            </a:p>
          </p:txBody>
        </p:sp>
      </p:grpSp>
      <p:grpSp>
        <p:nvGrpSpPr>
          <p:cNvPr id="10" name="Group 9"/>
          <p:cNvGrpSpPr/>
          <p:nvPr/>
        </p:nvGrpSpPr>
        <p:grpSpPr>
          <a:xfrm>
            <a:off x="9382543" y="3429000"/>
            <a:ext cx="2488246" cy="1045413"/>
            <a:chOff x="760744" y="5772527"/>
            <a:chExt cx="2488246" cy="1045413"/>
          </a:xfrm>
        </p:grpSpPr>
        <p:sp>
          <p:nvSpPr>
            <p:cNvPr id="11" name="Right Arrow 10"/>
            <p:cNvSpPr/>
            <p:nvPr/>
          </p:nvSpPr>
          <p:spPr>
            <a:xfrm rot="10800000">
              <a:off x="1229952" y="6430482"/>
              <a:ext cx="774915" cy="3874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0744" y="5772527"/>
              <a:ext cx="2488246" cy="646331"/>
            </a:xfrm>
            <a:prstGeom prst="rect">
              <a:avLst/>
            </a:prstGeom>
            <a:noFill/>
          </p:spPr>
          <p:txBody>
            <a:bodyPr wrap="none" lIns="91440" tIns="45720" rIns="91440" bIns="45720">
              <a:spAutoFit/>
            </a:bodyPr>
            <a:lstStyle/>
            <a:p>
              <a:pPr algn="ctr"/>
              <a:r>
                <a:rPr lang="en-US" b="1" cap="none" spc="0" dirty="0" smtClean="0">
                  <a:ln w="0"/>
                  <a:solidFill>
                    <a:schemeClr val="tx1"/>
                  </a:solidFill>
                  <a:effectLst>
                    <a:outerShdw blurRad="38100" dist="19050" dir="2700000" algn="tl" rotWithShape="0">
                      <a:schemeClr val="dk1">
                        <a:alpha val="40000"/>
                      </a:schemeClr>
                    </a:outerShdw>
                  </a:effectLst>
                </a:rPr>
                <a:t>Technical Complexity</a:t>
              </a:r>
            </a:p>
            <a:p>
              <a:pPr algn="ctr"/>
              <a:r>
                <a:rPr lang="en-US" b="1" dirty="0" smtClean="0">
                  <a:ln w="0"/>
                  <a:effectLst>
                    <a:outerShdw blurRad="38100" dist="19050" dir="2700000" algn="tl" rotWithShape="0">
                      <a:schemeClr val="dk1">
                        <a:alpha val="40000"/>
                      </a:schemeClr>
                    </a:outerShdw>
                  </a:effectLst>
                </a:rPr>
                <a:t>Still Low</a:t>
              </a:r>
              <a:endParaRPr lang="en-US" b="1" cap="none" spc="0" dirty="0">
                <a:ln w="0"/>
                <a:solidFill>
                  <a:schemeClr val="tx1"/>
                </a:solidFill>
                <a:effectLst>
                  <a:outerShdw blurRad="38100" dist="19050" dir="2700000" algn="tl" rotWithShape="0">
                    <a:schemeClr val="dk1">
                      <a:alpha val="40000"/>
                    </a:schemeClr>
                  </a:outerShdw>
                </a:effectLst>
              </a:endParaRPr>
            </a:p>
          </p:txBody>
        </p:sp>
      </p:grpSp>
      <p:pic>
        <p:nvPicPr>
          <p:cNvPr id="13" name="Picture 12"/>
          <p:cNvPicPr>
            <a:picLocks noChangeAspect="1"/>
          </p:cNvPicPr>
          <p:nvPr/>
        </p:nvPicPr>
        <p:blipFill>
          <a:blip r:embed="rId3"/>
          <a:stretch>
            <a:fillRect/>
          </a:stretch>
        </p:blipFill>
        <p:spPr>
          <a:xfrm>
            <a:off x="3911858" y="429191"/>
            <a:ext cx="5534025" cy="5410200"/>
          </a:xfrm>
          <a:prstGeom prst="rect">
            <a:avLst/>
          </a:prstGeom>
        </p:spPr>
      </p:pic>
      <p:sp>
        <p:nvSpPr>
          <p:cNvPr id="14" name="Rectangle 13"/>
          <p:cNvSpPr/>
          <p:nvPr/>
        </p:nvSpPr>
        <p:spPr>
          <a:xfrm>
            <a:off x="4620697" y="144840"/>
            <a:ext cx="7571303" cy="1569660"/>
          </a:xfrm>
          <a:prstGeom prst="rect">
            <a:avLst/>
          </a:prstGeom>
          <a:noFill/>
        </p:spPr>
        <p:txBody>
          <a:bodyPr wrap="none" lIns="91440" tIns="45720" rIns="91440" bIns="45720">
            <a:spAutoFit/>
          </a:bodyPr>
          <a:lstStyle/>
          <a:p>
            <a:pPr algn="ctr"/>
            <a:r>
              <a:rPr lang="en-US" sz="2400" b="1" cap="none" spc="0" dirty="0" smtClean="0">
                <a:ln w="0"/>
                <a:solidFill>
                  <a:schemeClr val="tx1"/>
                </a:solidFill>
                <a:effectLst>
                  <a:outerShdw blurRad="38100" dist="19050" dir="2700000" algn="tl" rotWithShape="0">
                    <a:schemeClr val="dk1">
                      <a:alpha val="40000"/>
                    </a:schemeClr>
                  </a:outerShdw>
                </a:effectLst>
              </a:rPr>
              <a:t>We do project in our technical capabilities</a:t>
            </a:r>
          </a:p>
          <a:p>
            <a:pPr algn="ctr"/>
            <a:r>
              <a:rPr lang="en-US" sz="2400" b="1" dirty="0" smtClean="0">
                <a:ln w="0"/>
                <a:effectLst>
                  <a:outerShdw blurRad="38100" dist="19050" dir="2700000" algn="tl" rotWithShape="0">
                    <a:schemeClr val="dk1">
                      <a:alpha val="40000"/>
                    </a:schemeClr>
                  </a:outerShdw>
                </a:effectLst>
              </a:rPr>
              <a:t>But in different locations</a:t>
            </a:r>
          </a:p>
          <a:p>
            <a:pPr algn="ctr"/>
            <a:r>
              <a:rPr lang="en-US" sz="2400" b="1" cap="none" spc="0" dirty="0" smtClean="0">
                <a:ln w="0"/>
                <a:solidFill>
                  <a:schemeClr val="tx1"/>
                </a:solidFill>
                <a:effectLst>
                  <a:outerShdw blurRad="38100" dist="19050" dir="2700000" algn="tl" rotWithShape="0">
                    <a:schemeClr val="dk1">
                      <a:alpha val="40000"/>
                    </a:schemeClr>
                  </a:outerShdw>
                </a:effectLst>
              </a:rPr>
              <a:t>So we must take consideration about new variables</a:t>
            </a:r>
          </a:p>
          <a:p>
            <a:pPr algn="ctr"/>
            <a:r>
              <a:rPr lang="en-US" sz="2400" b="1" dirty="0" smtClean="0">
                <a:ln w="0"/>
                <a:effectLst>
                  <a:outerShdw blurRad="38100" dist="19050" dir="2700000" algn="tl" rotWithShape="0">
                    <a:schemeClr val="dk1">
                      <a:alpha val="40000"/>
                    </a:schemeClr>
                  </a:outerShdw>
                </a:effectLst>
              </a:rPr>
              <a:t>In the unknown environment </a:t>
            </a:r>
            <a:endParaRPr lang="en-US" sz="2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44326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1673817" y="0"/>
            <a:ext cx="8534269" cy="6858000"/>
            <a:chOff x="1673817" y="0"/>
            <a:chExt cx="8534269" cy="6858000"/>
          </a:xfrm>
        </p:grpSpPr>
        <p:pic>
          <p:nvPicPr>
            <p:cNvPr id="3" name="Picture 2"/>
            <p:cNvPicPr>
              <a:picLocks noChangeAspect="1"/>
            </p:cNvPicPr>
            <p:nvPr/>
          </p:nvPicPr>
          <p:blipFill>
            <a:blip r:embed="rId2"/>
            <a:stretch>
              <a:fillRect/>
            </a:stretch>
          </p:blipFill>
          <p:spPr>
            <a:xfrm>
              <a:off x="1983914" y="0"/>
              <a:ext cx="8224172" cy="6858000"/>
            </a:xfrm>
            <a:prstGeom prst="rect">
              <a:avLst/>
            </a:prstGeom>
          </p:spPr>
        </p:pic>
        <p:sp>
          <p:nvSpPr>
            <p:cNvPr id="4" name="Rectangle 3"/>
            <p:cNvSpPr/>
            <p:nvPr/>
          </p:nvSpPr>
          <p:spPr>
            <a:xfrm>
              <a:off x="1673817" y="4417017"/>
              <a:ext cx="852407" cy="12243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6" name="Group 5"/>
          <p:cNvGrpSpPr/>
          <p:nvPr/>
        </p:nvGrpSpPr>
        <p:grpSpPr>
          <a:xfrm>
            <a:off x="445964" y="658964"/>
            <a:ext cx="1925527" cy="2146230"/>
            <a:chOff x="182492" y="3789621"/>
            <a:chExt cx="1925527" cy="2146230"/>
          </a:xfrm>
        </p:grpSpPr>
        <p:sp>
          <p:nvSpPr>
            <p:cNvPr id="7" name="Up Arrow 6"/>
            <p:cNvSpPr/>
            <p:nvPr/>
          </p:nvSpPr>
          <p:spPr>
            <a:xfrm>
              <a:off x="619932" y="4835471"/>
              <a:ext cx="573437" cy="110038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2492" y="3789621"/>
              <a:ext cx="1925527" cy="923330"/>
            </a:xfrm>
            <a:prstGeom prst="rect">
              <a:avLst/>
            </a:prstGeom>
            <a:noFill/>
          </p:spPr>
          <p:txBody>
            <a:bodyPr wrap="none" lIns="91440" tIns="45720" rIns="91440" bIns="45720">
              <a:spAutoFit/>
            </a:bodyPr>
            <a:lstStyle/>
            <a:p>
              <a:pPr algn="ctr"/>
              <a:r>
                <a:rPr lang="en-US" b="1" cap="none" spc="0" dirty="0" smtClean="0">
                  <a:ln w="0"/>
                  <a:solidFill>
                    <a:schemeClr val="tx1"/>
                  </a:solidFill>
                  <a:effectLst>
                    <a:outerShdw blurRad="38100" dist="19050" dir="2700000" algn="tl" rotWithShape="0">
                      <a:schemeClr val="dk1">
                        <a:alpha val="40000"/>
                      </a:schemeClr>
                    </a:outerShdw>
                  </a:effectLst>
                </a:rPr>
                <a:t>High complexity</a:t>
              </a:r>
            </a:p>
            <a:p>
              <a:pPr algn="ctr"/>
              <a:r>
                <a:rPr lang="en-US" b="1" dirty="0" smtClean="0">
                  <a:ln w="0"/>
                  <a:effectLst>
                    <a:outerShdw blurRad="38100" dist="19050" dir="2700000" algn="tl" rotWithShape="0">
                      <a:schemeClr val="dk1">
                        <a:alpha val="40000"/>
                      </a:schemeClr>
                    </a:outerShdw>
                  </a:effectLst>
                </a:rPr>
                <a:t>And</a:t>
              </a:r>
            </a:p>
            <a:p>
              <a:pPr algn="ctr"/>
              <a:r>
                <a:rPr lang="en-US" b="1" cap="none" spc="0" dirty="0" smtClean="0">
                  <a:ln w="0"/>
                  <a:solidFill>
                    <a:schemeClr val="tx1"/>
                  </a:solidFill>
                  <a:effectLst>
                    <a:outerShdw blurRad="38100" dist="19050" dir="2700000" algn="tl" rotWithShape="0">
                      <a:schemeClr val="dk1">
                        <a:alpha val="40000"/>
                      </a:schemeClr>
                    </a:outerShdw>
                  </a:effectLst>
                </a:rPr>
                <a:t>Large project</a:t>
              </a:r>
              <a:endParaRPr lang="en-US" b="1" cap="none" spc="0" dirty="0">
                <a:ln w="0"/>
                <a:solidFill>
                  <a:schemeClr val="tx1"/>
                </a:solidFill>
                <a:effectLst>
                  <a:outerShdw blurRad="38100" dist="19050" dir="2700000" algn="tl" rotWithShape="0">
                    <a:schemeClr val="dk1">
                      <a:alpha val="40000"/>
                    </a:schemeClr>
                  </a:outerShdw>
                </a:effectLst>
              </a:endParaRPr>
            </a:p>
          </p:txBody>
        </p:sp>
      </p:grpSp>
      <p:grpSp>
        <p:nvGrpSpPr>
          <p:cNvPr id="9" name="Group 8"/>
          <p:cNvGrpSpPr/>
          <p:nvPr/>
        </p:nvGrpSpPr>
        <p:grpSpPr>
          <a:xfrm>
            <a:off x="9991371" y="5208747"/>
            <a:ext cx="2172885" cy="646331"/>
            <a:chOff x="247973" y="5831961"/>
            <a:chExt cx="2172885" cy="646331"/>
          </a:xfrm>
        </p:grpSpPr>
        <p:sp>
          <p:nvSpPr>
            <p:cNvPr id="10" name="Right Arrow 9"/>
            <p:cNvSpPr/>
            <p:nvPr/>
          </p:nvSpPr>
          <p:spPr>
            <a:xfrm>
              <a:off x="247973" y="6090834"/>
              <a:ext cx="774915" cy="3874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26914" y="5831961"/>
              <a:ext cx="1293944" cy="646331"/>
            </a:xfrm>
            <a:prstGeom prst="rect">
              <a:avLst/>
            </a:prstGeom>
            <a:noFill/>
          </p:spPr>
          <p:txBody>
            <a:bodyPr wrap="none" lIns="91440" tIns="45720" rIns="91440" bIns="45720">
              <a:spAutoFit/>
            </a:bodyPr>
            <a:lstStyle/>
            <a:p>
              <a:pPr algn="ctr"/>
              <a:r>
                <a:rPr lang="en-US" b="1" cap="none" spc="0" dirty="0" smtClean="0">
                  <a:ln w="0"/>
                  <a:solidFill>
                    <a:schemeClr val="tx1"/>
                  </a:solidFill>
                  <a:effectLst>
                    <a:outerShdw blurRad="38100" dist="19050" dir="2700000" algn="tl" rotWithShape="0">
                      <a:schemeClr val="dk1">
                        <a:alpha val="40000"/>
                      </a:schemeClr>
                    </a:outerShdw>
                  </a:effectLst>
                </a:rPr>
                <a:t>Delivered </a:t>
              </a:r>
              <a:endParaRPr lang="en-US" b="1" dirty="0">
                <a:ln w="0"/>
                <a:effectLst>
                  <a:outerShdw blurRad="38100" dist="19050" dir="2700000" algn="tl" rotWithShape="0">
                    <a:schemeClr val="dk1">
                      <a:alpha val="40000"/>
                    </a:schemeClr>
                  </a:outerShdw>
                </a:effectLst>
              </a:endParaRPr>
            </a:p>
            <a:p>
              <a:pPr algn="ctr"/>
              <a:r>
                <a:rPr lang="en-US" b="1" cap="none" spc="0" dirty="0" smtClean="0">
                  <a:ln w="0"/>
                  <a:solidFill>
                    <a:schemeClr val="tx1"/>
                  </a:solidFill>
                  <a:effectLst>
                    <a:outerShdw blurRad="38100" dist="19050" dir="2700000" algn="tl" rotWithShape="0">
                      <a:schemeClr val="dk1">
                        <a:alpha val="40000"/>
                      </a:schemeClr>
                    </a:outerShdw>
                  </a:effectLst>
                </a:rPr>
                <a:t>Remotely </a:t>
              </a:r>
              <a:endParaRPr lang="en-US" b="1" cap="none" spc="0" dirty="0">
                <a:ln w="0"/>
                <a:solidFill>
                  <a:schemeClr val="tx1"/>
                </a:solidFill>
                <a:effectLst>
                  <a:outerShdw blurRad="38100" dist="19050" dir="2700000" algn="tl" rotWithShape="0">
                    <a:schemeClr val="dk1">
                      <a:alpha val="40000"/>
                    </a:schemeClr>
                  </a:outerShdw>
                </a:effectLst>
              </a:endParaRPr>
            </a:p>
          </p:txBody>
        </p:sp>
      </p:grpSp>
      <p:pic>
        <p:nvPicPr>
          <p:cNvPr id="12" name="Picture 11"/>
          <p:cNvPicPr>
            <a:picLocks noChangeAspect="1"/>
          </p:cNvPicPr>
          <p:nvPr/>
        </p:nvPicPr>
        <p:blipFill>
          <a:blip r:embed="rId3"/>
          <a:stretch>
            <a:fillRect/>
          </a:stretch>
        </p:blipFill>
        <p:spPr>
          <a:xfrm>
            <a:off x="7853149" y="1704814"/>
            <a:ext cx="1790700" cy="1323975"/>
          </a:xfrm>
          <a:prstGeom prst="rect">
            <a:avLst/>
          </a:prstGeom>
        </p:spPr>
      </p:pic>
      <p:pic>
        <p:nvPicPr>
          <p:cNvPr id="13" name="Picture 12"/>
          <p:cNvPicPr>
            <a:picLocks noChangeAspect="1"/>
          </p:cNvPicPr>
          <p:nvPr/>
        </p:nvPicPr>
        <p:blipFill>
          <a:blip r:embed="rId4"/>
          <a:stretch>
            <a:fillRect/>
          </a:stretch>
        </p:blipFill>
        <p:spPr>
          <a:xfrm>
            <a:off x="7762521" y="1457164"/>
            <a:ext cx="2228850" cy="1571625"/>
          </a:xfrm>
          <a:prstGeom prst="rect">
            <a:avLst/>
          </a:prstGeom>
        </p:spPr>
      </p:pic>
      <p:sp>
        <p:nvSpPr>
          <p:cNvPr id="14" name="Rectangle 13"/>
          <p:cNvSpPr/>
          <p:nvPr/>
        </p:nvSpPr>
        <p:spPr>
          <a:xfrm>
            <a:off x="5444948" y="426828"/>
            <a:ext cx="6404317"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Highest possible risk to us</a:t>
            </a:r>
            <a:endParaRPr lang="en-US" sz="40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6502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13900" cy="781319"/>
          </a:xfrm>
        </p:spPr>
        <p:style>
          <a:lnRef idx="3">
            <a:schemeClr val="lt1"/>
          </a:lnRef>
          <a:fillRef idx="1">
            <a:schemeClr val="dk1"/>
          </a:fillRef>
          <a:effectRef idx="1">
            <a:schemeClr val="dk1"/>
          </a:effectRef>
          <a:fontRef idx="minor">
            <a:schemeClr val="lt1"/>
          </a:fontRef>
        </p:style>
        <p:txBody>
          <a:bodyPr/>
          <a:lstStyle/>
          <a:p>
            <a:r>
              <a:rPr lang="en-US" b="1" dirty="0"/>
              <a:t>Summary of different project </a:t>
            </a:r>
            <a:r>
              <a:rPr lang="en-US" b="1" dirty="0" smtClean="0"/>
              <a:t>types</a:t>
            </a:r>
            <a:endParaRPr lang="en-US" dirty="0"/>
          </a:p>
        </p:txBody>
      </p:sp>
      <p:pic>
        <p:nvPicPr>
          <p:cNvPr id="4" name="Picture 3"/>
          <p:cNvPicPr>
            <a:picLocks noChangeAspect="1"/>
          </p:cNvPicPr>
          <p:nvPr/>
        </p:nvPicPr>
        <p:blipFill>
          <a:blip r:embed="rId2"/>
          <a:stretch>
            <a:fillRect/>
          </a:stretch>
        </p:blipFill>
        <p:spPr>
          <a:xfrm>
            <a:off x="4757980" y="824754"/>
            <a:ext cx="6604888" cy="5827328"/>
          </a:xfrm>
          <a:prstGeom prst="rect">
            <a:avLst/>
          </a:prstGeom>
        </p:spPr>
      </p:pic>
    </p:spTree>
    <p:extLst>
      <p:ext uri="{BB962C8B-B14F-4D97-AF65-F5344CB8AC3E}">
        <p14:creationId xmlns:p14="http://schemas.microsoft.com/office/powerpoint/2010/main" val="298015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Projects:</a:t>
            </a:r>
            <a:endParaRPr lang="en-US" dirty="0"/>
          </a:p>
        </p:txBody>
      </p:sp>
      <p:sp>
        <p:nvSpPr>
          <p:cNvPr id="4" name="Content Placeholder 3"/>
          <p:cNvSpPr>
            <a:spLocks noGrp="1"/>
          </p:cNvSpPr>
          <p:nvPr>
            <p:ph idx="1"/>
          </p:nvPr>
        </p:nvSpPr>
        <p:spPr/>
        <p:txBody>
          <a:bodyPr>
            <a:normAutofit lnSpcReduction="10000"/>
          </a:bodyPr>
          <a:lstStyle/>
          <a:p>
            <a:r>
              <a:rPr lang="en-US" dirty="0"/>
              <a:t>H</a:t>
            </a:r>
            <a:r>
              <a:rPr lang="en-US" dirty="0" smtClean="0"/>
              <a:t>ave </a:t>
            </a:r>
            <a:r>
              <a:rPr lang="en-US" dirty="0"/>
              <a:t>managed </a:t>
            </a:r>
            <a:r>
              <a:rPr lang="en-US" dirty="0" smtClean="0"/>
              <a:t>before</a:t>
            </a:r>
          </a:p>
          <a:p>
            <a:r>
              <a:rPr lang="en-US" dirty="0" smtClean="0"/>
              <a:t> </a:t>
            </a:r>
            <a:r>
              <a:rPr lang="en-US" dirty="0"/>
              <a:t>you have seen it many </a:t>
            </a:r>
            <a:r>
              <a:rPr lang="en-US" dirty="0" smtClean="0"/>
              <a:t>times.</a:t>
            </a:r>
          </a:p>
          <a:p>
            <a:r>
              <a:rPr lang="en-US" dirty="0" smtClean="0"/>
              <a:t>It </a:t>
            </a:r>
            <a:r>
              <a:rPr lang="en-US" dirty="0"/>
              <a:t>is within your existing capabilities to manage. </a:t>
            </a:r>
            <a:endParaRPr lang="en-US" dirty="0" smtClean="0"/>
          </a:p>
          <a:p>
            <a:r>
              <a:rPr lang="en-US" dirty="0" smtClean="0"/>
              <a:t>Lessons </a:t>
            </a:r>
            <a:r>
              <a:rPr lang="en-US" dirty="0"/>
              <a:t>learnt from previous Standard Projects would be very </a:t>
            </a:r>
            <a:r>
              <a:rPr lang="en-US" dirty="0" err="1" smtClean="0"/>
              <a:t>beneficia</a:t>
            </a:r>
            <a:r>
              <a:rPr lang="en-US" dirty="0" smtClean="0"/>
              <a:t>.</a:t>
            </a:r>
          </a:p>
          <a:p>
            <a:r>
              <a:rPr lang="en-US" dirty="0" smtClean="0"/>
              <a:t>risks </a:t>
            </a:r>
            <a:r>
              <a:rPr lang="en-US" dirty="0"/>
              <a:t>would be well-known and sufficiently </a:t>
            </a:r>
            <a:r>
              <a:rPr lang="en-US" dirty="0" smtClean="0"/>
              <a:t>managed, </a:t>
            </a:r>
          </a:p>
          <a:p>
            <a:r>
              <a:rPr lang="en-US" dirty="0" smtClean="0"/>
              <a:t>Hence Standard Projects are considered </a:t>
            </a:r>
            <a:r>
              <a:rPr lang="en-US" dirty="0"/>
              <a:t>to have </a:t>
            </a:r>
            <a:r>
              <a:rPr lang="en-US" sz="2800" b="1" u="sng" dirty="0">
                <a:solidFill>
                  <a:srgbClr val="FFFF00"/>
                </a:solidFill>
              </a:rPr>
              <a:t>lower </a:t>
            </a:r>
            <a:r>
              <a:rPr lang="en-US" sz="2800" b="1" u="sng" dirty="0" smtClean="0">
                <a:solidFill>
                  <a:srgbClr val="FFFF00"/>
                </a:solidFill>
              </a:rPr>
              <a:t>uncertainty</a:t>
            </a:r>
            <a:r>
              <a:rPr lang="en-US" dirty="0" smtClean="0"/>
              <a:t>.</a:t>
            </a:r>
          </a:p>
          <a:p>
            <a:r>
              <a:rPr lang="en-US" dirty="0"/>
              <a:t>Y</a:t>
            </a:r>
            <a:r>
              <a:rPr lang="en-US" dirty="0" smtClean="0"/>
              <a:t>ou </a:t>
            </a:r>
            <a:r>
              <a:rPr lang="en-US" dirty="0"/>
              <a:t>may not need to undertake as much risk management </a:t>
            </a:r>
            <a:r>
              <a:rPr lang="en-US" dirty="0" smtClean="0"/>
              <a:t>work.</a:t>
            </a:r>
            <a:endParaRPr lang="en-US" dirty="0"/>
          </a:p>
        </p:txBody>
      </p:sp>
      <p:pic>
        <p:nvPicPr>
          <p:cNvPr id="5" name="Picture 4"/>
          <p:cNvPicPr>
            <a:picLocks noChangeAspect="1"/>
          </p:cNvPicPr>
          <p:nvPr/>
        </p:nvPicPr>
        <p:blipFill>
          <a:blip r:embed="rId2"/>
          <a:stretch>
            <a:fillRect/>
          </a:stretch>
        </p:blipFill>
        <p:spPr>
          <a:xfrm>
            <a:off x="8927024" y="4131"/>
            <a:ext cx="3099661" cy="2870057"/>
          </a:xfrm>
          <a:prstGeom prst="rect">
            <a:avLst/>
          </a:prstGeom>
        </p:spPr>
      </p:pic>
    </p:spTree>
    <p:extLst>
      <p:ext uri="{BB962C8B-B14F-4D97-AF65-F5344CB8AC3E}">
        <p14:creationId xmlns:p14="http://schemas.microsoft.com/office/powerpoint/2010/main" val="1049700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New Frontier or New Venture Project</a:t>
            </a:r>
            <a:endParaRPr lang="en-US" dirty="0"/>
          </a:p>
        </p:txBody>
      </p:sp>
      <p:sp>
        <p:nvSpPr>
          <p:cNvPr id="3" name="Content Placeholder 2"/>
          <p:cNvSpPr>
            <a:spLocks noGrp="1"/>
          </p:cNvSpPr>
          <p:nvPr>
            <p:ph idx="1"/>
          </p:nvPr>
        </p:nvSpPr>
        <p:spPr>
          <a:xfrm>
            <a:off x="680321" y="1949414"/>
            <a:ext cx="11377360" cy="4908585"/>
          </a:xfrm>
        </p:spPr>
        <p:txBody>
          <a:bodyPr>
            <a:normAutofit/>
          </a:bodyPr>
          <a:lstStyle/>
          <a:p>
            <a:pPr>
              <a:lnSpc>
                <a:spcPct val="150000"/>
              </a:lnSpc>
            </a:pPr>
            <a:r>
              <a:rPr lang="en-US" dirty="0" smtClean="0"/>
              <a:t>The </a:t>
            </a:r>
            <a:r>
              <a:rPr lang="en-US" dirty="0"/>
              <a:t>project is either one that you </a:t>
            </a:r>
            <a:r>
              <a:rPr lang="en-US" b="1" u="sng" dirty="0">
                <a:solidFill>
                  <a:srgbClr val="FFFF00"/>
                </a:solidFill>
              </a:rPr>
              <a:t>have not managed before </a:t>
            </a:r>
            <a:r>
              <a:rPr lang="en-US" dirty="0"/>
              <a:t>OR undertaken in a location environment in which </a:t>
            </a:r>
            <a:r>
              <a:rPr lang="en-US" b="1" u="sng" dirty="0">
                <a:solidFill>
                  <a:srgbClr val="FFFF00"/>
                </a:solidFill>
              </a:rPr>
              <a:t>you have never been before</a:t>
            </a:r>
            <a:r>
              <a:rPr lang="en-US" dirty="0"/>
              <a:t>. </a:t>
            </a:r>
            <a:endParaRPr lang="en-US" dirty="0" smtClean="0"/>
          </a:p>
          <a:p>
            <a:pPr>
              <a:lnSpc>
                <a:spcPct val="150000"/>
              </a:lnSpc>
            </a:pPr>
            <a:r>
              <a:rPr lang="en-US" dirty="0" smtClean="0"/>
              <a:t>Lessons </a:t>
            </a:r>
            <a:r>
              <a:rPr lang="en-US" dirty="0"/>
              <a:t>learnt from Standard Projects may be of some </a:t>
            </a:r>
            <a:r>
              <a:rPr lang="en-US" dirty="0" smtClean="0"/>
              <a:t>benefit.</a:t>
            </a:r>
          </a:p>
          <a:p>
            <a:pPr>
              <a:lnSpc>
                <a:spcPct val="150000"/>
              </a:lnSpc>
            </a:pPr>
            <a:r>
              <a:rPr lang="en-US" dirty="0" smtClean="0"/>
              <a:t> The </a:t>
            </a:r>
            <a:r>
              <a:rPr lang="en-US" dirty="0"/>
              <a:t>uncertainty profile is </a:t>
            </a:r>
            <a:r>
              <a:rPr lang="en-US" dirty="0" smtClean="0"/>
              <a:t>higher</a:t>
            </a:r>
            <a:endParaRPr lang="en-US" dirty="0"/>
          </a:p>
          <a:p>
            <a:pPr>
              <a:lnSpc>
                <a:spcPct val="150000"/>
              </a:lnSpc>
            </a:pPr>
            <a:r>
              <a:rPr lang="en-US" dirty="0" smtClean="0"/>
              <a:t> You </a:t>
            </a:r>
            <a:r>
              <a:rPr lang="en-US" dirty="0"/>
              <a:t>would need to undertake more risk management work </a:t>
            </a:r>
            <a:endParaRPr lang="en-US" dirty="0" smtClean="0"/>
          </a:p>
          <a:p>
            <a:pPr>
              <a:lnSpc>
                <a:spcPct val="150000"/>
              </a:lnSpc>
            </a:pPr>
            <a:r>
              <a:rPr lang="en-US" dirty="0" smtClean="0"/>
              <a:t>In </a:t>
            </a:r>
            <a:r>
              <a:rPr lang="en-US" dirty="0"/>
              <a:t>a Frontier Project, technical risks could be </a:t>
            </a:r>
            <a:r>
              <a:rPr lang="en-US" dirty="0" smtClean="0"/>
              <a:t>significant.</a:t>
            </a:r>
          </a:p>
          <a:p>
            <a:pPr>
              <a:lnSpc>
                <a:spcPct val="150000"/>
              </a:lnSpc>
            </a:pPr>
            <a:r>
              <a:rPr lang="en-US" dirty="0" smtClean="0"/>
              <a:t>In </a:t>
            </a:r>
            <a:r>
              <a:rPr lang="en-US" dirty="0"/>
              <a:t>a New Venture Project, non-technical risks could be more prominent.</a:t>
            </a:r>
          </a:p>
        </p:txBody>
      </p:sp>
      <p:pic>
        <p:nvPicPr>
          <p:cNvPr id="5" name="Picture 4"/>
          <p:cNvPicPr>
            <a:picLocks noChangeAspect="1"/>
          </p:cNvPicPr>
          <p:nvPr/>
        </p:nvPicPr>
        <p:blipFill>
          <a:blip r:embed="rId2"/>
          <a:stretch>
            <a:fillRect/>
          </a:stretch>
        </p:blipFill>
        <p:spPr>
          <a:xfrm>
            <a:off x="9667875" y="0"/>
            <a:ext cx="2524125" cy="2047875"/>
          </a:xfrm>
          <a:prstGeom prst="rect">
            <a:avLst/>
          </a:prstGeom>
        </p:spPr>
      </p:pic>
    </p:spTree>
    <p:extLst>
      <p:ext uri="{BB962C8B-B14F-4D97-AF65-F5344CB8AC3E}">
        <p14:creationId xmlns:p14="http://schemas.microsoft.com/office/powerpoint/2010/main" val="456047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Brave New World Projects</a:t>
            </a:r>
            <a:endParaRPr lang="en-US" dirty="0"/>
          </a:p>
        </p:txBody>
      </p:sp>
      <p:sp>
        <p:nvSpPr>
          <p:cNvPr id="3" name="Content Placeholder 2"/>
          <p:cNvSpPr>
            <a:spLocks noGrp="1"/>
          </p:cNvSpPr>
          <p:nvPr>
            <p:ph idx="1"/>
          </p:nvPr>
        </p:nvSpPr>
        <p:spPr>
          <a:xfrm>
            <a:off x="292863" y="1817679"/>
            <a:ext cx="10927910" cy="5040321"/>
          </a:xfrm>
        </p:spPr>
        <p:txBody>
          <a:bodyPr>
            <a:normAutofit/>
          </a:bodyPr>
          <a:lstStyle/>
          <a:p>
            <a:pPr>
              <a:lnSpc>
                <a:spcPct val="150000"/>
              </a:lnSpc>
            </a:pPr>
            <a:r>
              <a:rPr lang="en-US" dirty="0" smtClean="0"/>
              <a:t>The </a:t>
            </a:r>
            <a:r>
              <a:rPr lang="en-US" dirty="0"/>
              <a:t>Western Savannah case is a Brave New World Project. </a:t>
            </a:r>
            <a:endParaRPr lang="en-US" dirty="0" smtClean="0"/>
          </a:p>
          <a:p>
            <a:pPr>
              <a:lnSpc>
                <a:spcPct val="150000"/>
              </a:lnSpc>
            </a:pPr>
            <a:r>
              <a:rPr lang="en-US" dirty="0" smtClean="0"/>
              <a:t>We take </a:t>
            </a:r>
            <a:r>
              <a:rPr lang="en-US" dirty="0"/>
              <a:t>on a project that we have not seen or managed </a:t>
            </a:r>
            <a:r>
              <a:rPr lang="en-US" dirty="0" smtClean="0"/>
              <a:t>before.</a:t>
            </a:r>
          </a:p>
          <a:p>
            <a:pPr>
              <a:lnSpc>
                <a:spcPct val="150000"/>
              </a:lnSpc>
            </a:pPr>
            <a:r>
              <a:rPr lang="en-US" dirty="0" smtClean="0"/>
              <a:t>In </a:t>
            </a:r>
            <a:r>
              <a:rPr lang="en-US" dirty="0"/>
              <a:t>a location or environment that we are unfamiliar with. </a:t>
            </a:r>
            <a:endParaRPr lang="en-US" dirty="0" smtClean="0"/>
          </a:p>
          <a:p>
            <a:pPr>
              <a:lnSpc>
                <a:spcPct val="150000"/>
              </a:lnSpc>
            </a:pPr>
            <a:r>
              <a:rPr lang="en-US" dirty="0" smtClean="0"/>
              <a:t>Lessons </a:t>
            </a:r>
            <a:r>
              <a:rPr lang="en-US" dirty="0"/>
              <a:t>learnt from Standard Projects may not provide much </a:t>
            </a:r>
            <a:r>
              <a:rPr lang="en-US" dirty="0" smtClean="0"/>
              <a:t>benefit.</a:t>
            </a:r>
          </a:p>
          <a:p>
            <a:pPr>
              <a:lnSpc>
                <a:spcPct val="150000"/>
              </a:lnSpc>
            </a:pPr>
            <a:r>
              <a:rPr lang="en-US" dirty="0" smtClean="0"/>
              <a:t>We </a:t>
            </a:r>
            <a:r>
              <a:rPr lang="en-US" dirty="0"/>
              <a:t>would recommend a robust application of the risk management </a:t>
            </a:r>
            <a:r>
              <a:rPr lang="en-US" dirty="0" smtClean="0"/>
              <a:t>process.</a:t>
            </a:r>
          </a:p>
          <a:p>
            <a:pPr>
              <a:lnSpc>
                <a:spcPct val="150000"/>
              </a:lnSpc>
            </a:pPr>
            <a:r>
              <a:rPr lang="en-US" dirty="0" smtClean="0"/>
              <a:t>Deemed </a:t>
            </a:r>
            <a:r>
              <a:rPr lang="en-US" dirty="0"/>
              <a:t>to have the </a:t>
            </a:r>
            <a:r>
              <a:rPr lang="en-US" sz="2800" b="1" u="sng" dirty="0">
                <a:solidFill>
                  <a:srgbClr val="FFFF00"/>
                </a:solidFill>
              </a:rPr>
              <a:t>highest level of </a:t>
            </a:r>
            <a:r>
              <a:rPr lang="en-US" sz="2800" b="1" u="sng" dirty="0" smtClean="0">
                <a:solidFill>
                  <a:srgbClr val="FFFF00"/>
                </a:solidFill>
              </a:rPr>
              <a:t>uncertainty</a:t>
            </a:r>
            <a:r>
              <a:rPr lang="en-US" dirty="0" smtClean="0"/>
              <a:t>.</a:t>
            </a:r>
          </a:p>
          <a:p>
            <a:pPr>
              <a:lnSpc>
                <a:spcPct val="150000"/>
              </a:lnSpc>
            </a:pPr>
            <a:r>
              <a:rPr lang="en-US" dirty="0" smtClean="0"/>
              <a:t>Sufficient </a:t>
            </a:r>
            <a:r>
              <a:rPr lang="en-US" dirty="0"/>
              <a:t>time and effort needs to be given to managing this </a:t>
            </a:r>
            <a:r>
              <a:rPr lang="en-US" dirty="0" smtClean="0"/>
              <a:t>uncertainty.</a:t>
            </a:r>
            <a:endParaRPr lang="en-US" dirty="0"/>
          </a:p>
        </p:txBody>
      </p:sp>
      <p:pic>
        <p:nvPicPr>
          <p:cNvPr id="5" name="Picture 4"/>
          <p:cNvPicPr>
            <a:picLocks noChangeAspect="1"/>
          </p:cNvPicPr>
          <p:nvPr/>
        </p:nvPicPr>
        <p:blipFill>
          <a:blip r:embed="rId2"/>
          <a:stretch>
            <a:fillRect/>
          </a:stretch>
        </p:blipFill>
        <p:spPr>
          <a:xfrm>
            <a:off x="9903416" y="1"/>
            <a:ext cx="2422011" cy="2240360"/>
          </a:xfrm>
          <a:prstGeom prst="rect">
            <a:avLst/>
          </a:prstGeom>
        </p:spPr>
      </p:pic>
    </p:spTree>
    <p:extLst>
      <p:ext uri="{BB962C8B-B14F-4D97-AF65-F5344CB8AC3E}">
        <p14:creationId xmlns:p14="http://schemas.microsoft.com/office/powerpoint/2010/main" val="399537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4016" y="2647691"/>
            <a:ext cx="6856364"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4 Where to now?</a:t>
            </a:r>
          </a:p>
        </p:txBody>
      </p:sp>
    </p:spTree>
    <p:extLst>
      <p:ext uri="{BB962C8B-B14F-4D97-AF65-F5344CB8AC3E}">
        <p14:creationId xmlns:p14="http://schemas.microsoft.com/office/powerpoint/2010/main" val="4188884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to risk</a:t>
            </a:r>
            <a:endParaRPr lang="en-US" dirty="0"/>
          </a:p>
        </p:txBody>
      </p:sp>
      <p:sp>
        <p:nvSpPr>
          <p:cNvPr id="3" name="Content Placeholder 2"/>
          <p:cNvSpPr>
            <a:spLocks noGrp="1"/>
          </p:cNvSpPr>
          <p:nvPr>
            <p:ph idx="1"/>
          </p:nvPr>
        </p:nvSpPr>
        <p:spPr>
          <a:xfrm>
            <a:off x="680321" y="2141622"/>
            <a:ext cx="9613861" cy="4487778"/>
          </a:xfrm>
        </p:spPr>
        <p:txBody>
          <a:bodyPr/>
          <a:lstStyle/>
          <a:p>
            <a:pPr>
              <a:lnSpc>
                <a:spcPct val="150000"/>
              </a:lnSpc>
            </a:pPr>
            <a:r>
              <a:rPr lang="en-US" dirty="0"/>
              <a:t>C</a:t>
            </a:r>
            <a:r>
              <a:rPr lang="en-US" dirty="0" smtClean="0"/>
              <a:t>onsider what </a:t>
            </a:r>
            <a:r>
              <a:rPr lang="en-US" dirty="0"/>
              <a:t>you believe the most appropriate response to </a:t>
            </a:r>
            <a:r>
              <a:rPr lang="en-US" dirty="0" smtClean="0"/>
              <a:t>be.</a:t>
            </a:r>
          </a:p>
          <a:p>
            <a:pPr>
              <a:lnSpc>
                <a:spcPct val="150000"/>
              </a:lnSpc>
            </a:pPr>
            <a:r>
              <a:rPr lang="en-US" dirty="0"/>
              <a:t>D</a:t>
            </a:r>
            <a:r>
              <a:rPr lang="en-US" dirty="0" smtClean="0"/>
              <a:t>eveloping </a:t>
            </a:r>
            <a:r>
              <a:rPr lang="en-US" dirty="0"/>
              <a:t>response options and determining from these options what the preferred course of </a:t>
            </a:r>
            <a:r>
              <a:rPr lang="en-US" dirty="0" smtClean="0"/>
              <a:t>action.</a:t>
            </a:r>
          </a:p>
          <a:p>
            <a:pPr>
              <a:lnSpc>
                <a:spcPct val="150000"/>
              </a:lnSpc>
            </a:pPr>
            <a:r>
              <a:rPr lang="en-US" dirty="0"/>
              <a:t>R</a:t>
            </a:r>
            <a:r>
              <a:rPr lang="en-US" dirty="0" smtClean="0"/>
              <a:t>isk </a:t>
            </a:r>
            <a:r>
              <a:rPr lang="en-US" dirty="0"/>
              <a:t>responses need to be planned. </a:t>
            </a:r>
            <a:endParaRPr lang="en-US" dirty="0" smtClean="0"/>
          </a:p>
          <a:p>
            <a:pPr>
              <a:lnSpc>
                <a:spcPct val="150000"/>
              </a:lnSpc>
            </a:pPr>
            <a:r>
              <a:rPr lang="en-US" dirty="0" smtClean="0"/>
              <a:t>Decisions </a:t>
            </a:r>
            <a:r>
              <a:rPr lang="en-US" dirty="0"/>
              <a:t>on risk responses should be tested </a:t>
            </a:r>
            <a:endParaRPr lang="en-US" dirty="0" smtClean="0"/>
          </a:p>
          <a:p>
            <a:pPr>
              <a:lnSpc>
                <a:spcPct val="150000"/>
              </a:lnSpc>
            </a:pPr>
            <a:r>
              <a:rPr lang="en-US" dirty="0" smtClean="0"/>
              <a:t> </a:t>
            </a:r>
            <a:r>
              <a:rPr lang="en-US" dirty="0"/>
              <a:t>A</a:t>
            </a:r>
            <a:r>
              <a:rPr lang="en-US" dirty="0" smtClean="0"/>
              <a:t>lternative </a:t>
            </a:r>
            <a:r>
              <a:rPr lang="en-US" dirty="0"/>
              <a:t>scenarios </a:t>
            </a:r>
            <a:r>
              <a:rPr lang="en-US" dirty="0" smtClean="0"/>
              <a:t>should be considered</a:t>
            </a:r>
            <a:r>
              <a:rPr lang="en-US" dirty="0"/>
              <a:t>. </a:t>
            </a:r>
          </a:p>
        </p:txBody>
      </p:sp>
      <p:pic>
        <p:nvPicPr>
          <p:cNvPr id="3074" name="Picture 2" descr="Image result for Risk respo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6305" y="4220014"/>
            <a:ext cx="4455695" cy="254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093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Bringing the risk register </a:t>
            </a:r>
            <a:r>
              <a:rPr lang="en-US" b="1" dirty="0" smtClean="0"/>
              <a:t>together</a:t>
            </a:r>
            <a:endParaRPr lang="en-US" dirty="0"/>
          </a:p>
        </p:txBody>
      </p:sp>
      <p:sp>
        <p:nvSpPr>
          <p:cNvPr id="3" name="Content Placeholder 2"/>
          <p:cNvSpPr>
            <a:spLocks noGrp="1"/>
          </p:cNvSpPr>
          <p:nvPr>
            <p:ph idx="1"/>
          </p:nvPr>
        </p:nvSpPr>
        <p:spPr/>
        <p:txBody>
          <a:bodyPr/>
          <a:lstStyle/>
          <a:p>
            <a:r>
              <a:rPr lang="en-US" dirty="0"/>
              <a:t>The risk register provides us with a list of risks </a:t>
            </a:r>
            <a:r>
              <a:rPr lang="en-US" sz="2800" u="sng" dirty="0">
                <a:solidFill>
                  <a:srgbClr val="FFFF00"/>
                </a:solidFill>
              </a:rPr>
              <a:t>identified</a:t>
            </a:r>
            <a:r>
              <a:rPr lang="en-US" dirty="0"/>
              <a:t>, stated clearly and </a:t>
            </a:r>
            <a:r>
              <a:rPr lang="en-US" sz="2800" b="1" u="sng" dirty="0">
                <a:solidFill>
                  <a:srgbClr val="FFFF00"/>
                </a:solidFill>
              </a:rPr>
              <a:t>assessed</a:t>
            </a:r>
            <a:r>
              <a:rPr lang="en-US" dirty="0"/>
              <a:t> relative to their importance of meeting projects' </a:t>
            </a:r>
            <a:r>
              <a:rPr lang="en-US" dirty="0" smtClean="0"/>
              <a:t>objectives.</a:t>
            </a:r>
          </a:p>
          <a:p>
            <a:r>
              <a:rPr lang="en-US" dirty="0"/>
              <a:t>The risk register further records a risk </a:t>
            </a:r>
            <a:r>
              <a:rPr lang="en-US" b="1" u="sng" dirty="0">
                <a:solidFill>
                  <a:srgbClr val="FFFF00"/>
                </a:solidFill>
              </a:rPr>
              <a:t>response</a:t>
            </a:r>
            <a:r>
              <a:rPr lang="en-US" dirty="0"/>
              <a:t> and the details of the </a:t>
            </a:r>
            <a:r>
              <a:rPr lang="en-US" b="1" u="sng" dirty="0">
                <a:solidFill>
                  <a:srgbClr val="FFFF00"/>
                </a:solidFill>
              </a:rPr>
              <a:t>risk </a:t>
            </a:r>
            <a:r>
              <a:rPr lang="en-US" b="1" u="sng" dirty="0" smtClean="0">
                <a:solidFill>
                  <a:srgbClr val="FFFF00"/>
                </a:solidFill>
              </a:rPr>
              <a:t>owner</a:t>
            </a:r>
          </a:p>
          <a:p>
            <a:endParaRPr lang="en-US" dirty="0"/>
          </a:p>
        </p:txBody>
      </p:sp>
    </p:spTree>
    <p:extLst>
      <p:ext uri="{BB962C8B-B14F-4D97-AF65-F5344CB8AC3E}">
        <p14:creationId xmlns:p14="http://schemas.microsoft.com/office/powerpoint/2010/main" val="2276475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962" y="1423987"/>
            <a:ext cx="12030075" cy="4010025"/>
          </a:xfrm>
          <a:prstGeom prst="rect">
            <a:avLst/>
          </a:prstGeom>
        </p:spPr>
      </p:pic>
      <p:sp>
        <p:nvSpPr>
          <p:cNvPr id="6" name="Down Arrow 5"/>
          <p:cNvSpPr/>
          <p:nvPr/>
        </p:nvSpPr>
        <p:spPr>
          <a:xfrm rot="3389872">
            <a:off x="2505693" y="426264"/>
            <a:ext cx="535994" cy="19954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80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1033462"/>
            <a:ext cx="10210800" cy="4791075"/>
          </a:xfrm>
          <a:prstGeom prst="rect">
            <a:avLst/>
          </a:prstGeom>
        </p:spPr>
      </p:pic>
      <p:sp>
        <p:nvSpPr>
          <p:cNvPr id="3" name="Down Arrow 2"/>
          <p:cNvSpPr/>
          <p:nvPr/>
        </p:nvSpPr>
        <p:spPr>
          <a:xfrm rot="19243469">
            <a:off x="3978031" y="-55719"/>
            <a:ext cx="535994" cy="19954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35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9137" y="957262"/>
            <a:ext cx="10753725" cy="4943475"/>
          </a:xfrm>
          <a:prstGeom prst="rect">
            <a:avLst/>
          </a:prstGeom>
        </p:spPr>
      </p:pic>
      <p:sp>
        <p:nvSpPr>
          <p:cNvPr id="3" name="Down Arrow 2"/>
          <p:cNvSpPr/>
          <p:nvPr/>
        </p:nvSpPr>
        <p:spPr>
          <a:xfrm rot="19180794">
            <a:off x="4349992" y="-63607"/>
            <a:ext cx="535994" cy="19954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749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233487"/>
            <a:ext cx="10972800" cy="4391025"/>
          </a:xfrm>
          <a:prstGeom prst="rect">
            <a:avLst/>
          </a:prstGeom>
        </p:spPr>
      </p:pic>
      <p:sp>
        <p:nvSpPr>
          <p:cNvPr id="3" name="Down Arrow 2"/>
          <p:cNvSpPr/>
          <p:nvPr/>
        </p:nvSpPr>
        <p:spPr>
          <a:xfrm rot="18710741">
            <a:off x="7573639" y="235764"/>
            <a:ext cx="535994" cy="19954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504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wn Arrow 6"/>
          <p:cNvSpPr/>
          <p:nvPr/>
        </p:nvSpPr>
        <p:spPr>
          <a:xfrm>
            <a:off x="4448995" y="290834"/>
            <a:ext cx="535994" cy="81148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8658859" y="290834"/>
            <a:ext cx="535994" cy="81148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1722277" y="1135251"/>
            <a:ext cx="5453438" cy="5259091"/>
            <a:chOff x="1722277" y="1135251"/>
            <a:chExt cx="5453438" cy="5259091"/>
          </a:xfrm>
        </p:grpSpPr>
        <p:pic>
          <p:nvPicPr>
            <p:cNvPr id="2" name="Picture 1"/>
            <p:cNvPicPr>
              <a:picLocks noChangeAspect="1"/>
            </p:cNvPicPr>
            <p:nvPr/>
          </p:nvPicPr>
          <p:blipFill>
            <a:blip r:embed="rId2"/>
            <a:stretch>
              <a:fillRect/>
            </a:stretch>
          </p:blipFill>
          <p:spPr>
            <a:xfrm>
              <a:off x="1722277" y="1135251"/>
              <a:ext cx="5453438" cy="5259091"/>
            </a:xfrm>
            <a:prstGeom prst="rect">
              <a:avLst/>
            </a:prstGeom>
          </p:spPr>
        </p:pic>
        <p:sp>
          <p:nvSpPr>
            <p:cNvPr id="3" name="Rectangle 2"/>
            <p:cNvSpPr/>
            <p:nvPr/>
          </p:nvSpPr>
          <p:spPr>
            <a:xfrm>
              <a:off x="2223482" y="1201119"/>
              <a:ext cx="445102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Risk Response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1722277" y="2562726"/>
              <a:ext cx="5173579" cy="565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7358303" y="1201118"/>
            <a:ext cx="3753981" cy="5715491"/>
            <a:chOff x="7358303" y="1201118"/>
            <a:chExt cx="3753981" cy="5715491"/>
          </a:xfrm>
        </p:grpSpPr>
        <p:pic>
          <p:nvPicPr>
            <p:cNvPr id="4" name="Picture 3"/>
            <p:cNvPicPr>
              <a:picLocks noChangeAspect="1"/>
            </p:cNvPicPr>
            <p:nvPr/>
          </p:nvPicPr>
          <p:blipFill>
            <a:blip r:embed="rId2"/>
            <a:stretch>
              <a:fillRect/>
            </a:stretch>
          </p:blipFill>
          <p:spPr>
            <a:xfrm>
              <a:off x="7358303" y="1201118"/>
              <a:ext cx="3753981" cy="5715491"/>
            </a:xfrm>
            <a:prstGeom prst="rect">
              <a:avLst/>
            </a:prstGeom>
          </p:spPr>
        </p:pic>
        <p:sp>
          <p:nvSpPr>
            <p:cNvPr id="6" name="Rectangle 5"/>
            <p:cNvSpPr/>
            <p:nvPr/>
          </p:nvSpPr>
          <p:spPr>
            <a:xfrm>
              <a:off x="7482764" y="1313482"/>
              <a:ext cx="362952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Risk Owner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7358303" y="2733716"/>
              <a:ext cx="3753981" cy="565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496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79105" y="4116163"/>
            <a:ext cx="4704348" cy="2339573"/>
          </a:xfrm>
          <a:prstGeom prst="rect">
            <a:avLst/>
          </a:prstGeom>
        </p:spPr>
      </p:pic>
      <p:sp>
        <p:nvSpPr>
          <p:cNvPr id="3" name="Rectangle 2"/>
          <p:cNvSpPr/>
          <p:nvPr/>
        </p:nvSpPr>
        <p:spPr>
          <a:xfrm>
            <a:off x="843757" y="561292"/>
            <a:ext cx="7393371"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sz="2800" dirty="0">
                <a:solidFill>
                  <a:srgbClr val="3C3C3C"/>
                </a:solidFill>
                <a:latin typeface="Arial" panose="020B0604020202020204" pitchFamily="34" charset="0"/>
                <a:ea typeface="Times New Roman" panose="02020603050405020304" pitchFamily="18" charset="0"/>
              </a:rPr>
              <a:t>we needed to clarify our project objectives.</a:t>
            </a:r>
            <a:endParaRPr lang="en-US" sz="2800" dirty="0"/>
          </a:p>
        </p:txBody>
      </p:sp>
      <p:sp>
        <p:nvSpPr>
          <p:cNvPr id="4" name="Rectangle 3"/>
          <p:cNvSpPr/>
          <p:nvPr/>
        </p:nvSpPr>
        <p:spPr>
          <a:xfrm>
            <a:off x="843758" y="1335301"/>
            <a:ext cx="7393371"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285750" indent="-285750">
              <a:buFont typeface="Arial" panose="020B0604020202020204" pitchFamily="34" charset="0"/>
              <a:buChar char="•"/>
            </a:pPr>
            <a:r>
              <a:rPr lang="en-US" sz="2800" dirty="0">
                <a:solidFill>
                  <a:srgbClr val="3C3C3C"/>
                </a:solidFill>
                <a:latin typeface="Arial" panose="020B0604020202020204" pitchFamily="34" charset="0"/>
                <a:ea typeface="Times New Roman" panose="02020603050405020304" pitchFamily="18" charset="0"/>
              </a:rPr>
              <a:t>we then identified and categorized our risks</a:t>
            </a:r>
          </a:p>
        </p:txBody>
      </p:sp>
      <p:sp>
        <p:nvSpPr>
          <p:cNvPr id="5" name="Rectangle 4"/>
          <p:cNvSpPr/>
          <p:nvPr/>
        </p:nvSpPr>
        <p:spPr>
          <a:xfrm>
            <a:off x="843757" y="2092506"/>
            <a:ext cx="7393371"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sz="2800" dirty="0">
                <a:solidFill>
                  <a:srgbClr val="3C3C3C"/>
                </a:solidFill>
                <a:latin typeface="Arial" panose="020B0604020202020204" pitchFamily="34" charset="0"/>
                <a:ea typeface="Times New Roman" panose="02020603050405020304" pitchFamily="18" charset="0"/>
              </a:rPr>
              <a:t>risks were discussed and described using </a:t>
            </a:r>
            <a:endParaRPr lang="ar-EG" sz="2800" dirty="0" smtClean="0">
              <a:solidFill>
                <a:srgbClr val="3C3C3C"/>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sz="2800" dirty="0" smtClean="0">
                <a:solidFill>
                  <a:srgbClr val="3C3C3C"/>
                </a:solidFill>
                <a:latin typeface="Arial" panose="020B0604020202020204" pitchFamily="34" charset="0"/>
                <a:ea typeface="Times New Roman" panose="02020603050405020304" pitchFamily="18" charset="0"/>
              </a:rPr>
              <a:t>a </a:t>
            </a:r>
            <a:r>
              <a:rPr lang="en-US" sz="3200" b="1" u="sng" dirty="0">
                <a:solidFill>
                  <a:srgbClr val="FF0000"/>
                </a:solidFill>
                <a:latin typeface="Arial" panose="020B0604020202020204" pitchFamily="34" charset="0"/>
                <a:ea typeface="Times New Roman" panose="02020603050405020304" pitchFamily="18" charset="0"/>
              </a:rPr>
              <a:t>cause</a:t>
            </a:r>
            <a:r>
              <a:rPr lang="en-US" sz="2800" dirty="0">
                <a:solidFill>
                  <a:srgbClr val="3C3C3C"/>
                </a:solidFill>
                <a:latin typeface="Arial" panose="020B0604020202020204" pitchFamily="34" charset="0"/>
                <a:ea typeface="Times New Roman" panose="02020603050405020304" pitchFamily="18" charset="0"/>
              </a:rPr>
              <a:t> and </a:t>
            </a:r>
            <a:r>
              <a:rPr lang="en-US" sz="3200" b="1" u="sng" dirty="0">
                <a:solidFill>
                  <a:srgbClr val="FF0000"/>
                </a:solidFill>
                <a:latin typeface="Arial" panose="020B0604020202020204" pitchFamily="34" charset="0"/>
                <a:ea typeface="Times New Roman" panose="02020603050405020304" pitchFamily="18" charset="0"/>
              </a:rPr>
              <a:t>effect</a:t>
            </a:r>
            <a:r>
              <a:rPr lang="en-US" sz="2800" dirty="0">
                <a:solidFill>
                  <a:srgbClr val="3C3C3C"/>
                </a:solidFill>
                <a:latin typeface="Arial" panose="020B0604020202020204" pitchFamily="34" charset="0"/>
                <a:ea typeface="Times New Roman" panose="02020603050405020304" pitchFamily="18" charset="0"/>
              </a:rPr>
              <a:t> statement structure</a:t>
            </a:r>
          </a:p>
        </p:txBody>
      </p:sp>
    </p:spTree>
    <p:extLst>
      <p:ext uri="{BB962C8B-B14F-4D97-AF65-F5344CB8AC3E}">
        <p14:creationId xmlns:p14="http://schemas.microsoft.com/office/powerpoint/2010/main" val="4105825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6103" y="1094622"/>
            <a:ext cx="10563225" cy="4067175"/>
          </a:xfrm>
          <a:prstGeom prst="rect">
            <a:avLst/>
          </a:prstGeom>
        </p:spPr>
      </p:pic>
      <p:sp>
        <p:nvSpPr>
          <p:cNvPr id="3" name="Rectangle 2"/>
          <p:cNvSpPr/>
          <p:nvPr/>
        </p:nvSpPr>
        <p:spPr>
          <a:xfrm>
            <a:off x="428105" y="322002"/>
            <a:ext cx="2364750" cy="646331"/>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r>
              <a:rPr lang="en-US" sz="3600" b="1" dirty="0" smtClean="0">
                <a:solidFill>
                  <a:srgbClr val="FFFF00"/>
                </a:solidFill>
                <a:latin typeface="Arial" panose="020B0604020202020204" pitchFamily="34" charset="0"/>
                <a:ea typeface="Times New Roman" panose="02020603050405020304" pitchFamily="18" charset="0"/>
              </a:rPr>
              <a:t>Example :</a:t>
            </a:r>
            <a:endParaRPr lang="en-US" sz="3600" b="1" dirty="0">
              <a:solidFill>
                <a:srgbClr val="FFFF00"/>
              </a:solidFill>
            </a:endParaRPr>
          </a:p>
        </p:txBody>
      </p:sp>
      <p:pic>
        <p:nvPicPr>
          <p:cNvPr id="4" name="Picture 3"/>
          <p:cNvPicPr>
            <a:picLocks noChangeAspect="1"/>
          </p:cNvPicPr>
          <p:nvPr/>
        </p:nvPicPr>
        <p:blipFill>
          <a:blip r:embed="rId3"/>
          <a:stretch>
            <a:fillRect/>
          </a:stretch>
        </p:blipFill>
        <p:spPr>
          <a:xfrm>
            <a:off x="8795084" y="5168640"/>
            <a:ext cx="3396916" cy="1689359"/>
          </a:xfrm>
          <a:prstGeom prst="rect">
            <a:avLst/>
          </a:prstGeom>
        </p:spPr>
      </p:pic>
      <p:sp>
        <p:nvSpPr>
          <p:cNvPr id="5" name="Down Arrow 4"/>
          <p:cNvSpPr/>
          <p:nvPr/>
        </p:nvSpPr>
        <p:spPr>
          <a:xfrm rot="2116410">
            <a:off x="9039588" y="162478"/>
            <a:ext cx="372979" cy="9653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rot="13417795">
            <a:off x="1138990" y="3573749"/>
            <a:ext cx="372979" cy="9653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75748" y="968333"/>
            <a:ext cx="5837321" cy="1233445"/>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FF0000"/>
                </a:solidFill>
              </a:ln>
            </a:endParaRPr>
          </a:p>
        </p:txBody>
      </p:sp>
      <p:sp>
        <p:nvSpPr>
          <p:cNvPr id="8" name="Oval 7"/>
          <p:cNvSpPr/>
          <p:nvPr/>
        </p:nvSpPr>
        <p:spPr>
          <a:xfrm>
            <a:off x="1610480" y="2898517"/>
            <a:ext cx="5837321" cy="1233445"/>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737016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260" y="1780650"/>
            <a:ext cx="11801475" cy="3276600"/>
          </a:xfrm>
          <a:prstGeom prst="rect">
            <a:avLst/>
          </a:prstGeom>
        </p:spPr>
      </p:pic>
      <p:sp>
        <p:nvSpPr>
          <p:cNvPr id="3" name="Rectangle 2"/>
          <p:cNvSpPr/>
          <p:nvPr/>
        </p:nvSpPr>
        <p:spPr>
          <a:xfrm>
            <a:off x="443701" y="456365"/>
            <a:ext cx="5463612" cy="923330"/>
          </a:xfrm>
          <a:prstGeom prst="rect">
            <a:avLst/>
          </a:prstGeom>
        </p:spPr>
        <p:style>
          <a:lnRef idx="1">
            <a:schemeClr val="accent5"/>
          </a:lnRef>
          <a:fillRef idx="2">
            <a:schemeClr val="accent5"/>
          </a:fillRef>
          <a:effectRef idx="1">
            <a:schemeClr val="accent5"/>
          </a:effectRef>
          <a:fontRef idx="minor">
            <a:schemeClr val="dk1"/>
          </a:fontRef>
        </p:style>
        <p:txBody>
          <a:bodyPr wrap="none" lIns="91440" tIns="45720" rIns="91440" bIns="45720">
            <a:spAutoFit/>
          </a:bodyPr>
          <a:lstStyle/>
          <a:p>
            <a:pPr algn="ctr"/>
            <a:r>
              <a:rPr lang="en-US" sz="5400" b="1" spc="50" dirty="0" smtClean="0">
                <a:ln w="0"/>
                <a:solidFill>
                  <a:schemeClr val="bg2"/>
                </a:solidFill>
                <a:effectLst>
                  <a:innerShdw blurRad="63500" dist="50800" dir="13500000">
                    <a:srgbClr val="000000">
                      <a:alpha val="50000"/>
                    </a:srgbClr>
                  </a:innerShdw>
                </a:effectLst>
              </a:rPr>
              <a:t>Risk Assessment</a:t>
            </a:r>
            <a:endParaRPr lang="en-US" sz="5400" b="1" cap="none" spc="50" dirty="0">
              <a:ln w="0"/>
              <a:solidFill>
                <a:schemeClr val="bg2"/>
              </a:solidFill>
              <a:effectLst>
                <a:innerShdw blurRad="63500" dist="50800" dir="13500000">
                  <a:srgbClr val="000000">
                    <a:alpha val="50000"/>
                  </a:srgbClr>
                </a:innerShdw>
              </a:effectLst>
            </a:endParaRPr>
          </a:p>
        </p:txBody>
      </p:sp>
      <p:sp>
        <p:nvSpPr>
          <p:cNvPr id="4" name="Rectangle 3"/>
          <p:cNvSpPr/>
          <p:nvPr/>
        </p:nvSpPr>
        <p:spPr>
          <a:xfrm>
            <a:off x="9263324" y="2343220"/>
            <a:ext cx="1648208" cy="923330"/>
          </a:xfrm>
          <a:prstGeom prst="rect">
            <a:avLst/>
          </a:prstGeom>
          <a:noFill/>
        </p:spPr>
        <p:txBody>
          <a:bodyPr wrap="none" lIns="91440" tIns="45720" rIns="91440" bIns="45720">
            <a:spAutoFit/>
          </a:bodyPr>
          <a:lstStyle/>
          <a:p>
            <a:pPr algn="ctr"/>
            <a:r>
              <a:rPr lang="en-US" sz="5400" b="1" cap="none" spc="50" dirty="0" smtClean="0">
                <a:ln w="0"/>
                <a:solidFill>
                  <a:srgbClr val="FFFF00"/>
                </a:solidFill>
                <a:effectLst>
                  <a:innerShdw blurRad="63500" dist="50800" dir="13500000">
                    <a:srgbClr val="000000">
                      <a:alpha val="50000"/>
                    </a:srgbClr>
                  </a:innerShdw>
                </a:effectLst>
              </a:rPr>
              <a:t>High</a:t>
            </a:r>
            <a:endParaRPr lang="en-US" sz="5400" b="1" cap="none" spc="50" dirty="0">
              <a:ln w="0"/>
              <a:solidFill>
                <a:srgbClr val="FFFF00"/>
              </a:solidFill>
              <a:effectLst>
                <a:innerShdw blurRad="63500" dist="50800" dir="13500000">
                  <a:srgbClr val="000000">
                    <a:alpha val="50000"/>
                  </a:srgbClr>
                </a:innerShdw>
              </a:effectLst>
            </a:endParaRPr>
          </a:p>
        </p:txBody>
      </p:sp>
      <p:sp>
        <p:nvSpPr>
          <p:cNvPr id="5" name="Rectangle 4"/>
          <p:cNvSpPr/>
          <p:nvPr/>
        </p:nvSpPr>
        <p:spPr>
          <a:xfrm>
            <a:off x="5843994" y="2343220"/>
            <a:ext cx="2749472" cy="923330"/>
          </a:xfrm>
          <a:prstGeom prst="rect">
            <a:avLst/>
          </a:prstGeom>
          <a:noFill/>
        </p:spPr>
        <p:txBody>
          <a:bodyPr wrap="none" lIns="91440" tIns="45720" rIns="91440" bIns="45720">
            <a:spAutoFit/>
          </a:bodyPr>
          <a:lstStyle/>
          <a:p>
            <a:pPr algn="ctr"/>
            <a:r>
              <a:rPr lang="en-US" sz="5400" b="1" cap="none" spc="50" dirty="0" smtClean="0">
                <a:ln w="0"/>
                <a:solidFill>
                  <a:srgbClr val="FF0000"/>
                </a:solidFill>
                <a:effectLst>
                  <a:innerShdw blurRad="63500" dist="50800" dir="13500000">
                    <a:srgbClr val="000000">
                      <a:alpha val="50000"/>
                    </a:srgbClr>
                  </a:innerShdw>
                </a:effectLst>
              </a:rPr>
              <a:t>Medium</a:t>
            </a:r>
            <a:endParaRPr lang="en-US" sz="5400" b="1" cap="none" spc="50" dirty="0">
              <a:ln w="0"/>
              <a:solidFill>
                <a:srgbClr val="FF0000"/>
              </a:solidFill>
              <a:effectLst>
                <a:innerShdw blurRad="63500" dist="50800" dir="13500000">
                  <a:srgbClr val="000000">
                    <a:alpha val="50000"/>
                  </a:srgbClr>
                </a:innerShdw>
              </a:effectLst>
            </a:endParaRPr>
          </a:p>
        </p:txBody>
      </p:sp>
      <p:sp>
        <p:nvSpPr>
          <p:cNvPr id="6" name="Rectangle 5"/>
          <p:cNvSpPr/>
          <p:nvPr/>
        </p:nvSpPr>
        <p:spPr>
          <a:xfrm>
            <a:off x="4186690" y="2957285"/>
            <a:ext cx="1521571" cy="923330"/>
          </a:xfrm>
          <a:prstGeom prst="rect">
            <a:avLst/>
          </a:prstGeom>
          <a:noFill/>
        </p:spPr>
        <p:txBody>
          <a:bodyPr wrap="none" lIns="91440" tIns="45720" rIns="91440" bIns="45720">
            <a:spAutoFit/>
          </a:bodyPr>
          <a:lstStyle/>
          <a:p>
            <a:pPr algn="ctr"/>
            <a:r>
              <a:rPr lang="en-US" sz="5400" b="1" cap="none" spc="50" dirty="0" smtClean="0">
                <a:ln w="0"/>
                <a:solidFill>
                  <a:schemeClr val="accent4">
                    <a:lumMod val="50000"/>
                  </a:schemeClr>
                </a:solidFill>
                <a:effectLst>
                  <a:innerShdw blurRad="63500" dist="50800" dir="13500000">
                    <a:srgbClr val="000000">
                      <a:alpha val="50000"/>
                    </a:srgbClr>
                  </a:innerShdw>
                </a:effectLst>
              </a:rPr>
              <a:t>Low</a:t>
            </a:r>
            <a:endParaRPr lang="en-US" sz="5400" b="1" cap="none" spc="50" dirty="0">
              <a:ln w="0"/>
              <a:solidFill>
                <a:schemeClr val="accent4">
                  <a:lumMod val="50000"/>
                </a:schemeClr>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307961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Owner:</a:t>
            </a:r>
            <a:endParaRPr lang="en-US" dirty="0"/>
          </a:p>
        </p:txBody>
      </p:sp>
      <p:sp>
        <p:nvSpPr>
          <p:cNvPr id="3" name="Content Placeholder 2"/>
          <p:cNvSpPr>
            <a:spLocks noGrp="1"/>
          </p:cNvSpPr>
          <p:nvPr>
            <p:ph idx="1"/>
          </p:nvPr>
        </p:nvSpPr>
        <p:spPr>
          <a:xfrm>
            <a:off x="680322" y="2336873"/>
            <a:ext cx="8724936" cy="1538441"/>
          </a:xfrm>
        </p:spPr>
        <p:txBody>
          <a:bodyPr>
            <a:noAutofit/>
          </a:bodyPr>
          <a:lstStyle/>
          <a:p>
            <a:r>
              <a:rPr lang="en-US" sz="3600" dirty="0"/>
              <a:t>Every risk is assigned to a person who is given ownership of an identified risk or risks. </a:t>
            </a:r>
            <a:endParaRPr lang="en-US" sz="3600" dirty="0"/>
          </a:p>
        </p:txBody>
      </p:sp>
      <p:pic>
        <p:nvPicPr>
          <p:cNvPr id="4" name="Picture 3"/>
          <p:cNvPicPr>
            <a:picLocks noChangeAspect="1"/>
          </p:cNvPicPr>
          <p:nvPr/>
        </p:nvPicPr>
        <p:blipFill>
          <a:blip r:embed="rId2"/>
          <a:stretch>
            <a:fillRect/>
          </a:stretch>
        </p:blipFill>
        <p:spPr>
          <a:xfrm>
            <a:off x="7779658" y="3380948"/>
            <a:ext cx="3454400" cy="3477052"/>
          </a:xfrm>
          <a:prstGeom prst="rect">
            <a:avLst/>
          </a:prstGeom>
        </p:spPr>
      </p:pic>
    </p:spTree>
    <p:extLst>
      <p:ext uri="{BB962C8B-B14F-4D97-AF65-F5344CB8AC3E}">
        <p14:creationId xmlns:p14="http://schemas.microsoft.com/office/powerpoint/2010/main" val="1544929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89" y="-133099"/>
            <a:ext cx="9613861" cy="1080938"/>
          </a:xfrm>
        </p:spPr>
        <p:txBody>
          <a:bodyPr/>
          <a:lstStyle/>
          <a:p>
            <a:r>
              <a:rPr lang="en-US" b="1" dirty="0"/>
              <a:t>What is risk response and the 4Ts</a:t>
            </a:r>
            <a:r>
              <a:rPr lang="en-US" b="1" dirty="0" smtClean="0"/>
              <a:t>?</a:t>
            </a:r>
            <a:endParaRPr lang="en-US" dirty="0"/>
          </a:p>
        </p:txBody>
      </p:sp>
      <p:pic>
        <p:nvPicPr>
          <p:cNvPr id="4" name="Picture 3"/>
          <p:cNvPicPr>
            <a:picLocks noChangeAspect="1"/>
          </p:cNvPicPr>
          <p:nvPr/>
        </p:nvPicPr>
        <p:blipFill>
          <a:blip r:embed="rId2"/>
          <a:stretch>
            <a:fillRect/>
          </a:stretch>
        </p:blipFill>
        <p:spPr>
          <a:xfrm>
            <a:off x="1082339" y="609592"/>
            <a:ext cx="3867150" cy="1066800"/>
          </a:xfrm>
          <a:prstGeom prst="rect">
            <a:avLst/>
          </a:prstGeom>
        </p:spPr>
      </p:pic>
      <p:pic>
        <p:nvPicPr>
          <p:cNvPr id="5" name="Picture 4"/>
          <p:cNvPicPr>
            <a:picLocks noChangeAspect="1"/>
          </p:cNvPicPr>
          <p:nvPr/>
        </p:nvPicPr>
        <p:blipFill>
          <a:blip r:embed="rId3"/>
          <a:stretch>
            <a:fillRect/>
          </a:stretch>
        </p:blipFill>
        <p:spPr>
          <a:xfrm>
            <a:off x="1082339" y="1676392"/>
            <a:ext cx="3867150" cy="1057424"/>
          </a:xfrm>
          <a:prstGeom prst="rect">
            <a:avLst/>
          </a:prstGeom>
        </p:spPr>
      </p:pic>
      <p:pic>
        <p:nvPicPr>
          <p:cNvPr id="6" name="Picture 5"/>
          <p:cNvPicPr>
            <a:picLocks noChangeAspect="1"/>
          </p:cNvPicPr>
          <p:nvPr/>
        </p:nvPicPr>
        <p:blipFill>
          <a:blip r:embed="rId4"/>
          <a:stretch>
            <a:fillRect/>
          </a:stretch>
        </p:blipFill>
        <p:spPr>
          <a:xfrm>
            <a:off x="1082339" y="2732460"/>
            <a:ext cx="3867150" cy="1041926"/>
          </a:xfrm>
          <a:prstGeom prst="rect">
            <a:avLst/>
          </a:prstGeom>
        </p:spPr>
      </p:pic>
      <p:pic>
        <p:nvPicPr>
          <p:cNvPr id="7" name="Picture 6"/>
          <p:cNvPicPr>
            <a:picLocks noChangeAspect="1"/>
          </p:cNvPicPr>
          <p:nvPr/>
        </p:nvPicPr>
        <p:blipFill>
          <a:blip r:embed="rId5"/>
          <a:stretch>
            <a:fillRect/>
          </a:stretch>
        </p:blipFill>
        <p:spPr>
          <a:xfrm>
            <a:off x="1082339" y="3777040"/>
            <a:ext cx="3867150" cy="1214224"/>
          </a:xfrm>
          <a:prstGeom prst="rect">
            <a:avLst/>
          </a:prstGeom>
        </p:spPr>
      </p:pic>
      <p:pic>
        <p:nvPicPr>
          <p:cNvPr id="8" name="Picture 7"/>
          <p:cNvPicPr>
            <a:picLocks noChangeAspect="1"/>
          </p:cNvPicPr>
          <p:nvPr/>
        </p:nvPicPr>
        <p:blipFill>
          <a:blip r:embed="rId6"/>
          <a:stretch>
            <a:fillRect/>
          </a:stretch>
        </p:blipFill>
        <p:spPr>
          <a:xfrm>
            <a:off x="1082339" y="4991264"/>
            <a:ext cx="3867150" cy="1067795"/>
          </a:xfrm>
          <a:prstGeom prst="rect">
            <a:avLst/>
          </a:prstGeom>
        </p:spPr>
      </p:pic>
      <p:pic>
        <p:nvPicPr>
          <p:cNvPr id="2050" name="Picture 2" descr="Image result for Risk respon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8000" y="3990962"/>
            <a:ext cx="45339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6098" y="420117"/>
            <a:ext cx="3899391" cy="3321704"/>
          </a:xfrm>
          <a:prstGeom prst="rect">
            <a:avLst/>
          </a:prstGeom>
        </p:spPr>
      </p:pic>
      <p:sp>
        <p:nvSpPr>
          <p:cNvPr id="11" name="Rectangle 10"/>
          <p:cNvSpPr/>
          <p:nvPr/>
        </p:nvSpPr>
        <p:spPr>
          <a:xfrm>
            <a:off x="8597691" y="38038"/>
            <a:ext cx="267252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b="1" dirty="0">
                <a:solidFill>
                  <a:srgbClr val="3C3C3C"/>
                </a:solidFill>
                <a:latin typeface="Arial" panose="020B0604020202020204" pitchFamily="34" charset="0"/>
                <a:ea typeface="Times New Roman" panose="02020603050405020304" pitchFamily="18" charset="0"/>
              </a:rPr>
              <a:t>your response options</a:t>
            </a:r>
            <a:endParaRPr lang="en-US" b="1" dirty="0"/>
          </a:p>
        </p:txBody>
      </p:sp>
      <p:sp>
        <p:nvSpPr>
          <p:cNvPr id="12" name="Rectangle 11"/>
          <p:cNvSpPr/>
          <p:nvPr/>
        </p:nvSpPr>
        <p:spPr>
          <a:xfrm>
            <a:off x="211089" y="6087832"/>
            <a:ext cx="681535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FF0000"/>
                </a:solidFill>
                <a:latin typeface="Arial" panose="020B0604020202020204" pitchFamily="34" charset="0"/>
                <a:ea typeface="Times New Roman" panose="02020603050405020304" pitchFamily="18" charset="0"/>
              </a:rPr>
              <a:t>which of these responses might be most appropriate to the risks you identified and assessed in the Western Savannah case</a:t>
            </a:r>
            <a:endParaRPr lang="en-US" dirty="0">
              <a:solidFill>
                <a:srgbClr val="FF0000"/>
              </a:solidFill>
            </a:endParaRPr>
          </a:p>
        </p:txBody>
      </p:sp>
    </p:spTree>
    <p:extLst>
      <p:ext uri="{BB962C8B-B14F-4D97-AF65-F5344CB8AC3E}">
        <p14:creationId xmlns:p14="http://schemas.microsoft.com/office/powerpoint/2010/main" val="2738062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owner responsibilities:</a:t>
            </a:r>
            <a:endParaRPr lang="en-US" dirty="0"/>
          </a:p>
        </p:txBody>
      </p:sp>
      <p:sp>
        <p:nvSpPr>
          <p:cNvPr id="3" name="Content Placeholder 2"/>
          <p:cNvSpPr>
            <a:spLocks noGrp="1"/>
          </p:cNvSpPr>
          <p:nvPr>
            <p:ph idx="1"/>
          </p:nvPr>
        </p:nvSpPr>
        <p:spPr/>
        <p:txBody>
          <a:bodyPr/>
          <a:lstStyle/>
          <a:p>
            <a:r>
              <a:rPr lang="en-US" dirty="0"/>
              <a:t>R</a:t>
            </a:r>
            <a:r>
              <a:rPr lang="en-US" dirty="0" smtClean="0"/>
              <a:t>esponsible </a:t>
            </a:r>
            <a:r>
              <a:rPr lang="en-US" dirty="0"/>
              <a:t>for planning a response using available resources or acquiring additional </a:t>
            </a:r>
            <a:r>
              <a:rPr lang="en-US" dirty="0" smtClean="0"/>
              <a:t>resources.</a:t>
            </a:r>
          </a:p>
          <a:p>
            <a:r>
              <a:rPr lang="en-US" dirty="0"/>
              <a:t>E</a:t>
            </a:r>
            <a:r>
              <a:rPr lang="en-US" dirty="0" smtClean="0"/>
              <a:t>nsure </a:t>
            </a:r>
            <a:r>
              <a:rPr lang="en-US" dirty="0"/>
              <a:t>that the action is </a:t>
            </a:r>
            <a:r>
              <a:rPr lang="en-US" sz="2800" b="1" u="sng" dirty="0">
                <a:solidFill>
                  <a:srgbClr val="FFFF00"/>
                </a:solidFill>
              </a:rPr>
              <a:t>identified</a:t>
            </a:r>
            <a:r>
              <a:rPr lang="en-US" dirty="0"/>
              <a:t>, </a:t>
            </a:r>
            <a:r>
              <a:rPr lang="en-US" sz="2800" b="1" u="sng" dirty="0">
                <a:solidFill>
                  <a:srgbClr val="FFFF00"/>
                </a:solidFill>
              </a:rPr>
              <a:t>planned</a:t>
            </a:r>
            <a:r>
              <a:rPr lang="en-US" dirty="0"/>
              <a:t>, </a:t>
            </a:r>
            <a:r>
              <a:rPr lang="en-US" sz="2800" b="1" u="sng" dirty="0">
                <a:solidFill>
                  <a:srgbClr val="FFFF00"/>
                </a:solidFill>
              </a:rPr>
              <a:t>implemented</a:t>
            </a:r>
            <a:r>
              <a:rPr lang="en-US" dirty="0"/>
              <a:t>, and </a:t>
            </a:r>
            <a:r>
              <a:rPr lang="en-US" sz="2800" b="1" u="sng" dirty="0">
                <a:solidFill>
                  <a:srgbClr val="FFFF00"/>
                </a:solidFill>
              </a:rPr>
              <a:t>monitored</a:t>
            </a:r>
            <a:r>
              <a:rPr lang="en-US" dirty="0"/>
              <a:t>. </a:t>
            </a:r>
          </a:p>
          <a:p>
            <a:endParaRPr lang="en-US" dirty="0" smtClean="0"/>
          </a:p>
          <a:p>
            <a:endParaRPr lang="en-US" dirty="0" smtClean="0"/>
          </a:p>
          <a:p>
            <a:endParaRPr lang="en-US" dirty="0"/>
          </a:p>
        </p:txBody>
      </p:sp>
      <p:pic>
        <p:nvPicPr>
          <p:cNvPr id="1026" name="Picture 2" descr="Image result for ow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8718" y="3809999"/>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990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Response :</a:t>
            </a:r>
            <a:endParaRPr lang="en-US" dirty="0"/>
          </a:p>
        </p:txBody>
      </p:sp>
      <p:sp>
        <p:nvSpPr>
          <p:cNvPr id="3" name="Content Placeholder 2"/>
          <p:cNvSpPr>
            <a:spLocks noGrp="1"/>
          </p:cNvSpPr>
          <p:nvPr>
            <p:ph idx="1"/>
          </p:nvPr>
        </p:nvSpPr>
        <p:spPr/>
        <p:txBody>
          <a:bodyPr/>
          <a:lstStyle/>
          <a:p>
            <a:r>
              <a:rPr lang="en-US" dirty="0"/>
              <a:t>Risk responses should be </a:t>
            </a:r>
            <a:r>
              <a:rPr lang="en-US" dirty="0" smtClean="0"/>
              <a:t>:</a:t>
            </a:r>
          </a:p>
          <a:p>
            <a:pPr lvl="1"/>
            <a:r>
              <a:rPr lang="en-US" sz="2800" b="1" dirty="0" smtClean="0">
                <a:solidFill>
                  <a:srgbClr val="FFFF00"/>
                </a:solidFill>
              </a:rPr>
              <a:t>planned</a:t>
            </a:r>
            <a:r>
              <a:rPr lang="en-US" sz="2800" dirty="0"/>
              <a:t>, </a:t>
            </a:r>
            <a:endParaRPr lang="en-US" sz="2800" dirty="0" smtClean="0"/>
          </a:p>
          <a:p>
            <a:pPr lvl="1"/>
            <a:r>
              <a:rPr lang="en-US" sz="2800" b="1" dirty="0">
                <a:solidFill>
                  <a:srgbClr val="FFFF00"/>
                </a:solidFill>
              </a:rPr>
              <a:t>budgeted</a:t>
            </a:r>
            <a:r>
              <a:rPr lang="en-US" sz="2800" dirty="0"/>
              <a:t>, </a:t>
            </a:r>
            <a:endParaRPr lang="en-US" sz="2800" dirty="0" smtClean="0"/>
          </a:p>
          <a:p>
            <a:pPr lvl="1"/>
            <a:r>
              <a:rPr lang="en-US" sz="2800" b="1" dirty="0">
                <a:solidFill>
                  <a:srgbClr val="FFFF00"/>
                </a:solidFill>
              </a:rPr>
              <a:t>staffed</a:t>
            </a:r>
            <a:r>
              <a:rPr lang="en-US" sz="2800" dirty="0"/>
              <a:t>, </a:t>
            </a:r>
            <a:endParaRPr lang="en-US" sz="2800" dirty="0" smtClean="0"/>
          </a:p>
          <a:p>
            <a:pPr lvl="1"/>
            <a:r>
              <a:rPr lang="en-US" sz="2800" b="1" dirty="0">
                <a:solidFill>
                  <a:srgbClr val="FFFF00"/>
                </a:solidFill>
              </a:rPr>
              <a:t>scheduled</a:t>
            </a:r>
            <a:r>
              <a:rPr lang="en-US" sz="2800" dirty="0"/>
              <a:t>, and </a:t>
            </a:r>
            <a:endParaRPr lang="en-US" sz="2800" dirty="0" smtClean="0"/>
          </a:p>
          <a:p>
            <a:pPr lvl="1"/>
            <a:r>
              <a:rPr lang="en-US" sz="2800" b="1" dirty="0">
                <a:solidFill>
                  <a:srgbClr val="FFFF00"/>
                </a:solidFill>
              </a:rPr>
              <a:t>managed</a:t>
            </a:r>
            <a:r>
              <a:rPr lang="en-US" sz="2800" dirty="0" smtClean="0"/>
              <a:t> </a:t>
            </a:r>
          </a:p>
          <a:p>
            <a:r>
              <a:rPr lang="en-US" sz="3200" dirty="0" smtClean="0"/>
              <a:t>like </a:t>
            </a:r>
            <a:r>
              <a:rPr lang="en-US" sz="3200" dirty="0"/>
              <a:t>any other important project activity. </a:t>
            </a:r>
            <a:endParaRPr lang="en-US" sz="3200" dirty="0"/>
          </a:p>
        </p:txBody>
      </p:sp>
      <p:pic>
        <p:nvPicPr>
          <p:cNvPr id="4" name="Picture 3"/>
          <p:cNvPicPr>
            <a:picLocks noChangeAspect="1"/>
          </p:cNvPicPr>
          <p:nvPr/>
        </p:nvPicPr>
        <p:blipFill>
          <a:blip r:embed="rId2"/>
          <a:stretch>
            <a:fillRect/>
          </a:stretch>
        </p:blipFill>
        <p:spPr>
          <a:xfrm>
            <a:off x="5255022" y="2336873"/>
            <a:ext cx="6819900" cy="2438400"/>
          </a:xfrm>
          <a:prstGeom prst="rect">
            <a:avLst/>
          </a:prstGeom>
        </p:spPr>
      </p:pic>
    </p:spTree>
    <p:extLst>
      <p:ext uri="{BB962C8B-B14F-4D97-AF65-F5344CB8AC3E}">
        <p14:creationId xmlns:p14="http://schemas.microsoft.com/office/powerpoint/2010/main" val="3371682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Response :</a:t>
            </a:r>
            <a:endParaRPr lang="en-US" dirty="0"/>
          </a:p>
        </p:txBody>
      </p:sp>
      <p:sp>
        <p:nvSpPr>
          <p:cNvPr id="3" name="Content Placeholder 2"/>
          <p:cNvSpPr>
            <a:spLocks noGrp="1"/>
          </p:cNvSpPr>
          <p:nvPr>
            <p:ph idx="1"/>
          </p:nvPr>
        </p:nvSpPr>
        <p:spPr/>
        <p:txBody>
          <a:bodyPr/>
          <a:lstStyle/>
          <a:p>
            <a:r>
              <a:rPr lang="en-US" dirty="0"/>
              <a:t>Risk responses need to be </a:t>
            </a:r>
            <a:r>
              <a:rPr lang="en-US" dirty="0" smtClean="0"/>
              <a:t>:</a:t>
            </a:r>
          </a:p>
          <a:p>
            <a:pPr lvl="1"/>
            <a:r>
              <a:rPr lang="en-US" sz="2400" b="1" dirty="0" smtClean="0">
                <a:solidFill>
                  <a:srgbClr val="FFFF00"/>
                </a:solidFill>
              </a:rPr>
              <a:t>specific </a:t>
            </a:r>
            <a:endParaRPr lang="en-US" sz="2400" b="1" dirty="0">
              <a:solidFill>
                <a:srgbClr val="FFFF00"/>
              </a:solidFill>
            </a:endParaRPr>
          </a:p>
          <a:p>
            <a:pPr lvl="1"/>
            <a:r>
              <a:rPr lang="en-US" sz="2400" b="1" dirty="0" smtClean="0">
                <a:solidFill>
                  <a:srgbClr val="FFFF00"/>
                </a:solidFill>
              </a:rPr>
              <a:t>actionable,</a:t>
            </a:r>
          </a:p>
          <a:p>
            <a:pPr lvl="1"/>
            <a:r>
              <a:rPr lang="en-US" sz="2400" b="1" dirty="0" smtClean="0">
                <a:solidFill>
                  <a:srgbClr val="FFFF00"/>
                </a:solidFill>
              </a:rPr>
              <a:t>appropriate </a:t>
            </a:r>
            <a:r>
              <a:rPr lang="en-US" sz="2400" b="1" dirty="0">
                <a:solidFill>
                  <a:srgbClr val="FFFF00"/>
                </a:solidFill>
              </a:rPr>
              <a:t>to the risk and </a:t>
            </a:r>
            <a:endParaRPr lang="en-US" sz="2400" b="1" dirty="0" smtClean="0">
              <a:solidFill>
                <a:srgbClr val="FFFF00"/>
              </a:solidFill>
            </a:endParaRPr>
          </a:p>
          <a:p>
            <a:pPr lvl="1"/>
            <a:r>
              <a:rPr lang="en-US" sz="2400" b="1" dirty="0" smtClean="0">
                <a:solidFill>
                  <a:srgbClr val="FFFF00"/>
                </a:solidFill>
              </a:rPr>
              <a:t>likely </a:t>
            </a:r>
            <a:r>
              <a:rPr lang="en-US" sz="2400" b="1" dirty="0">
                <a:solidFill>
                  <a:srgbClr val="FFFF00"/>
                </a:solidFill>
              </a:rPr>
              <a:t>to be effective. </a:t>
            </a:r>
          </a:p>
          <a:p>
            <a:endParaRPr lang="en-US" dirty="0"/>
          </a:p>
        </p:txBody>
      </p:sp>
      <p:pic>
        <p:nvPicPr>
          <p:cNvPr id="4" name="Picture 3"/>
          <p:cNvPicPr>
            <a:picLocks noChangeAspect="1"/>
          </p:cNvPicPr>
          <p:nvPr/>
        </p:nvPicPr>
        <p:blipFill>
          <a:blip r:embed="rId2"/>
          <a:stretch>
            <a:fillRect/>
          </a:stretch>
        </p:blipFill>
        <p:spPr>
          <a:xfrm>
            <a:off x="6162675" y="3248025"/>
            <a:ext cx="6029325" cy="3609975"/>
          </a:xfrm>
          <a:prstGeom prst="rect">
            <a:avLst/>
          </a:prstGeom>
        </p:spPr>
      </p:pic>
    </p:spTree>
    <p:extLst>
      <p:ext uri="{BB962C8B-B14F-4D97-AF65-F5344CB8AC3E}">
        <p14:creationId xmlns:p14="http://schemas.microsoft.com/office/powerpoint/2010/main" val="3050412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96571" y="2148114"/>
            <a:ext cx="9027886" cy="2502581"/>
          </a:xfrm>
        </p:spPr>
        <p:txBody>
          <a:bodyPr>
            <a:noAutofit/>
          </a:bodyPr>
          <a:lstStyle/>
          <a:p>
            <a:r>
              <a:rPr lang="en-US" sz="4000" b="1" dirty="0"/>
              <a:t>What other benefits can you think of that the creation and maintenance of a </a:t>
            </a:r>
            <a:r>
              <a:rPr lang="en-US" sz="4400" b="1" u="sng" dirty="0">
                <a:solidFill>
                  <a:srgbClr val="FFFF00"/>
                </a:solidFill>
              </a:rPr>
              <a:t>risk register </a:t>
            </a:r>
            <a:r>
              <a:rPr lang="en-US" sz="4000" b="1" dirty="0"/>
              <a:t>provide to you and your projects? </a:t>
            </a:r>
            <a:r>
              <a:rPr lang="en-US" sz="4000" dirty="0"/>
              <a:t/>
            </a:r>
            <a:br>
              <a:rPr lang="en-US" sz="4000" dirty="0"/>
            </a:br>
            <a:endParaRPr lang="en-US" sz="4000" dirty="0"/>
          </a:p>
        </p:txBody>
      </p:sp>
    </p:spTree>
    <p:extLst>
      <p:ext uri="{BB962C8B-B14F-4D97-AF65-F5344CB8AC3E}">
        <p14:creationId xmlns:p14="http://schemas.microsoft.com/office/powerpoint/2010/main" val="3538190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register benefits:</a:t>
            </a:r>
            <a:endParaRPr lang="en-US" dirty="0"/>
          </a:p>
        </p:txBody>
      </p:sp>
      <p:sp>
        <p:nvSpPr>
          <p:cNvPr id="3" name="Content Placeholder 2"/>
          <p:cNvSpPr>
            <a:spLocks noGrp="1"/>
          </p:cNvSpPr>
          <p:nvPr>
            <p:ph idx="1"/>
          </p:nvPr>
        </p:nvSpPr>
        <p:spPr/>
        <p:txBody>
          <a:bodyPr/>
          <a:lstStyle/>
          <a:p>
            <a:r>
              <a:rPr lang="en-US" dirty="0"/>
              <a:t>A</a:t>
            </a:r>
            <a:r>
              <a:rPr lang="en-US" dirty="0" smtClean="0"/>
              <a:t> </a:t>
            </a:r>
            <a:r>
              <a:rPr lang="en-US" dirty="0"/>
              <a:t>central repository for the risk </a:t>
            </a:r>
            <a:r>
              <a:rPr lang="en-US" dirty="0" smtClean="0"/>
              <a:t>information.</a:t>
            </a:r>
          </a:p>
          <a:p>
            <a:r>
              <a:rPr lang="en-US" dirty="0"/>
              <a:t>G</a:t>
            </a:r>
            <a:r>
              <a:rPr lang="en-US" dirty="0" smtClean="0"/>
              <a:t>ives </a:t>
            </a:r>
            <a:r>
              <a:rPr lang="en-US" dirty="0"/>
              <a:t>stakeholders a clear view of the status of each risk at any point in </a:t>
            </a:r>
            <a:r>
              <a:rPr lang="en-US" dirty="0" smtClean="0"/>
              <a:t>time.</a:t>
            </a:r>
          </a:p>
          <a:p>
            <a:r>
              <a:rPr lang="en-US" dirty="0"/>
              <a:t>H</a:t>
            </a:r>
            <a:r>
              <a:rPr lang="en-US" dirty="0" smtClean="0"/>
              <a:t>elp </a:t>
            </a:r>
            <a:r>
              <a:rPr lang="en-US" dirty="0"/>
              <a:t>you and your stakeholders to understand the nature of the risks faced within your </a:t>
            </a:r>
            <a:r>
              <a:rPr lang="en-US" dirty="0" smtClean="0"/>
              <a:t>project.</a:t>
            </a:r>
          </a:p>
          <a:p>
            <a:r>
              <a:rPr lang="en-US" dirty="0"/>
              <a:t>R</a:t>
            </a:r>
            <a:r>
              <a:rPr lang="en-US" dirty="0" smtClean="0"/>
              <a:t>ecord </a:t>
            </a:r>
            <a:r>
              <a:rPr lang="en-US" dirty="0"/>
              <a:t>the type of risk and how it could likely affect the project</a:t>
            </a:r>
            <a:endParaRPr lang="en-US" dirty="0"/>
          </a:p>
        </p:txBody>
      </p:sp>
    </p:spTree>
    <p:extLst>
      <p:ext uri="{BB962C8B-B14F-4D97-AF65-F5344CB8AC3E}">
        <p14:creationId xmlns:p14="http://schemas.microsoft.com/office/powerpoint/2010/main" val="2106481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452" y="2359026"/>
            <a:ext cx="11210925" cy="4171950"/>
          </a:xfrm>
          <a:prstGeom prst="rect">
            <a:avLst/>
          </a:prstGeom>
        </p:spPr>
      </p:pic>
      <p:sp>
        <p:nvSpPr>
          <p:cNvPr id="4" name="Title 3"/>
          <p:cNvSpPr>
            <a:spLocks noGrp="1"/>
          </p:cNvSpPr>
          <p:nvPr>
            <p:ph type="title"/>
          </p:nvPr>
        </p:nvSpPr>
        <p:spPr/>
        <p:txBody>
          <a:bodyPr/>
          <a:lstStyle/>
          <a:p>
            <a:r>
              <a:rPr lang="en-US" dirty="0"/>
              <a:t>Risk register </a:t>
            </a:r>
            <a:r>
              <a:rPr lang="en-US" dirty="0" smtClean="0"/>
              <a:t>will help you :</a:t>
            </a:r>
            <a:endParaRPr lang="en-US" dirty="0"/>
          </a:p>
        </p:txBody>
      </p:sp>
    </p:spTree>
    <p:extLst>
      <p:ext uri="{BB962C8B-B14F-4D97-AF65-F5344CB8AC3E}">
        <p14:creationId xmlns:p14="http://schemas.microsoft.com/office/powerpoint/2010/main" val="1561383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0321" y="1998210"/>
            <a:ext cx="10306993" cy="4791212"/>
          </a:xfrm>
          <a:prstGeom prst="rect">
            <a:avLst/>
          </a:prstGeom>
        </p:spPr>
      </p:pic>
      <p:sp>
        <p:nvSpPr>
          <p:cNvPr id="3" name="Title 2"/>
          <p:cNvSpPr>
            <a:spLocks noGrp="1"/>
          </p:cNvSpPr>
          <p:nvPr>
            <p:ph type="title"/>
          </p:nvPr>
        </p:nvSpPr>
        <p:spPr/>
        <p:txBody>
          <a:bodyPr/>
          <a:lstStyle/>
          <a:p>
            <a:r>
              <a:rPr lang="en-US" dirty="0"/>
              <a:t>Risk register will help </a:t>
            </a:r>
            <a:r>
              <a:rPr lang="en-US" dirty="0" smtClean="0"/>
              <a:t>you understand </a:t>
            </a:r>
            <a:r>
              <a:rPr lang="en-US" dirty="0"/>
              <a:t>:</a:t>
            </a:r>
          </a:p>
        </p:txBody>
      </p:sp>
    </p:spTree>
    <p:extLst>
      <p:ext uri="{BB962C8B-B14F-4D97-AF65-F5344CB8AC3E}">
        <p14:creationId xmlns:p14="http://schemas.microsoft.com/office/powerpoint/2010/main" val="231697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26018" y="2719881"/>
            <a:ext cx="5572359" cy="2123658"/>
          </a:xfrm>
          <a:prstGeom prst="rect">
            <a:avLst/>
          </a:prstGeom>
          <a:noFill/>
        </p:spPr>
        <p:txBody>
          <a:bodyPr wrap="none" lIns="91440" tIns="45720" rIns="91440" bIns="45720">
            <a:spAutoFit/>
          </a:bodyPr>
          <a:lstStyle/>
          <a:p>
            <a:pPr algn="ct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5 Discussion: </a:t>
            </a:r>
            <a:endPar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endParaRPr>
          </a:p>
          <a:p>
            <a:pPr algn="ctr"/>
            <a:r>
              <a:rPr lang="en-US" sz="6600" b="1" dirty="0" smtClean="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Risk </a:t>
            </a:r>
            <a:r>
              <a:rPr lang="en-US" sz="6600" b="1" dirty="0">
                <a:ln w="9525">
                  <a:solidFill>
                    <a:schemeClr val="bg1"/>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response</a:t>
            </a:r>
          </a:p>
        </p:txBody>
      </p:sp>
    </p:spTree>
    <p:extLst>
      <p:ext uri="{BB962C8B-B14F-4D97-AF65-F5344CB8AC3E}">
        <p14:creationId xmlns:p14="http://schemas.microsoft.com/office/powerpoint/2010/main" val="1263994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7391" y="2848582"/>
            <a:ext cx="3013454" cy="1323439"/>
          </a:xfrm>
          <a:prstGeom prst="rect">
            <a:avLst/>
          </a:prstGeom>
          <a:noFill/>
        </p:spPr>
        <p:txBody>
          <a:bodyPr wrap="none" lIns="91440" tIns="45720" rIns="91440" bIns="45720">
            <a:spAutoFit/>
          </a:bodyPr>
          <a:lstStyle/>
          <a:p>
            <a:pPr algn="ctr"/>
            <a:r>
              <a:rPr lang="en-US" sz="8000" b="1" cap="none" spc="0"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6 FAQ</a:t>
            </a:r>
            <a:endParaRPr lang="en-US" sz="8000" b="1" cap="none" spc="0"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165045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6388" y="2967335"/>
            <a:ext cx="325922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Feed back </a:t>
            </a:r>
            <a:endParaRPr lang="en-US" sz="54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79609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4257</TotalTime>
  <Words>2419</Words>
  <Application>Microsoft Office PowerPoint</Application>
  <PresentationFormat>Widescreen</PresentationFormat>
  <Paragraphs>296</Paragraphs>
  <Slides>99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Aharoni</vt:lpstr>
      <vt:lpstr>Arial</vt:lpstr>
      <vt:lpstr>Calibri</vt:lpstr>
      <vt:lpstr>Georgia</vt:lpstr>
      <vt:lpstr>Open Sans</vt:lpstr>
      <vt:lpstr>Segoe UI</vt:lpstr>
      <vt:lpstr>Times New Roman</vt:lpstr>
      <vt:lpstr>Trebuchet MS</vt:lpstr>
      <vt:lpstr>Berlin</vt:lpstr>
      <vt:lpstr>PowerPoint Presentation</vt:lpstr>
      <vt:lpstr>PowerPoint Presentation</vt:lpstr>
      <vt:lpstr>PowerPoint Presentation</vt:lpstr>
      <vt:lpstr>What you will learn in this section</vt:lpstr>
      <vt:lpstr>The risk response canvas</vt:lpstr>
      <vt:lpstr>Risk response :</vt:lpstr>
      <vt:lpstr>Question to consider in this stage:</vt:lpstr>
      <vt:lpstr>Response to risk</vt:lpstr>
      <vt:lpstr>What is risk response and the 4Ts?</vt:lpstr>
      <vt:lpstr>PowerPoint Presentation</vt:lpstr>
      <vt:lpstr>PowerPoint Presentation</vt:lpstr>
      <vt:lpstr>PowerPoint Presentation</vt:lpstr>
      <vt:lpstr>PowerPoint Presentation</vt:lpstr>
      <vt:lpstr>PowerPoint Presentation</vt:lpstr>
      <vt:lpstr>Combine options:</vt:lpstr>
      <vt:lpstr>PowerPoint Presentation</vt:lpstr>
      <vt:lpstr>Planning a risk response: Treatment and Transfer</vt:lpstr>
      <vt:lpstr>Treat (Reduce or Mitigate):</vt:lpstr>
      <vt:lpstr>Treat (Reduce or Mitigate):</vt:lpstr>
      <vt:lpstr>The level of treatment plan </vt:lpstr>
      <vt:lpstr>PowerPoint Presentation</vt:lpstr>
      <vt:lpstr>Stakeholders commitment</vt:lpstr>
      <vt:lpstr>Treatment plan</vt:lpstr>
      <vt:lpstr>Q: Western Savannah </vt:lpstr>
      <vt:lpstr>Treatment Summary :</vt:lpstr>
      <vt:lpstr>Transfer Risk :</vt:lpstr>
      <vt:lpstr>PowerPoint Presentation</vt:lpstr>
      <vt:lpstr>Insurance </vt:lpstr>
      <vt:lpstr>Currency insurance :</vt:lpstr>
      <vt:lpstr>Forward exchange contract (FEC or forward cover)</vt:lpstr>
      <vt:lpstr>Detailed records  about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ownership and assigning risk</vt:lpstr>
      <vt:lpstr>PowerPoint Presentation</vt:lpstr>
      <vt:lpstr>Risk ownership and assigning risk</vt:lpstr>
      <vt:lpstr>So what do you need to consider when assigning risks to an owner? </vt:lpstr>
      <vt:lpstr>PowerPoint Presentation</vt:lpstr>
      <vt:lpstr>questions to ensure that your decision is fit for purpose:</vt:lpstr>
      <vt:lpstr>questions to ensure that your decision is fit for purpose:</vt:lpstr>
      <vt:lpstr>questions to ensure that your decision is fit for purpose:</vt:lpstr>
      <vt:lpstr>questions to ensure that your decision is fit for purpose:</vt:lpstr>
      <vt:lpstr>Selected the risk owner should be added to the risk register</vt:lpstr>
      <vt:lpstr>Risk Owner Job :</vt:lpstr>
      <vt:lpstr>Risk Owner Job :</vt:lpstr>
      <vt:lpstr>Risk Owner Job :</vt:lpstr>
      <vt:lpstr>The responsibilities of risk owners :</vt:lpstr>
      <vt:lpstr>The responsibilities of risk owners :</vt:lpstr>
      <vt:lpstr>PowerPoint Presentation</vt:lpstr>
      <vt:lpstr>Complete the risk register: Part 3</vt:lpstr>
      <vt:lpstr>PowerPoint Presentation</vt:lpstr>
      <vt:lpstr>PowerPoint Presentation</vt:lpstr>
      <vt:lpstr>PowerPoint Presentation</vt:lpstr>
      <vt:lpstr>Tips and Traps to consider</vt:lpstr>
      <vt:lpstr>Risk register challenges</vt:lpstr>
      <vt:lpstr>Risk register challenges</vt:lpstr>
      <vt:lpstr>Risk register challenges</vt:lpstr>
      <vt:lpstr>Risk register challenges</vt:lpstr>
      <vt:lpstr>Risk register challenges</vt:lpstr>
      <vt:lpstr>PowerPoint Presentation</vt:lpstr>
      <vt:lpstr>Early-stage project risk profiling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different project types</vt:lpstr>
      <vt:lpstr>Standard Projects:</vt:lpstr>
      <vt:lpstr>New Frontier or New Venture Project</vt:lpstr>
      <vt:lpstr>Brave New World Projects</vt:lpstr>
      <vt:lpstr>PowerPoint Presentation</vt:lpstr>
      <vt:lpstr>Bringing the risk register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Owner:</vt:lpstr>
      <vt:lpstr>Risk owner responsibilities:</vt:lpstr>
      <vt:lpstr>Risk Response :</vt:lpstr>
      <vt:lpstr>Risk Response :</vt:lpstr>
      <vt:lpstr>What other benefits can you think of that the creation and maintenance of a risk register provide to you and your projects?  </vt:lpstr>
      <vt:lpstr>Risk register benefits:</vt:lpstr>
      <vt:lpstr>Risk register will help you :</vt:lpstr>
      <vt:lpstr>Risk register will help you understand :</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Said F. Huda</dc:creator>
  <cp:lastModifiedBy>Said F. Huda</cp:lastModifiedBy>
  <cp:revision>571</cp:revision>
  <dcterms:created xsi:type="dcterms:W3CDTF">2016-11-14T07:59:55Z</dcterms:created>
  <dcterms:modified xsi:type="dcterms:W3CDTF">2017-09-28T14:54:28Z</dcterms:modified>
</cp:coreProperties>
</file>